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0" r:id="rId3"/>
    <p:sldId id="283" r:id="rId4"/>
    <p:sldId id="272" r:id="rId5"/>
    <p:sldId id="273" r:id="rId6"/>
    <p:sldId id="275" r:id="rId7"/>
    <p:sldId id="274" r:id="rId8"/>
    <p:sldId id="276" r:id="rId9"/>
    <p:sldId id="277" r:id="rId10"/>
    <p:sldId id="279" r:id="rId11"/>
    <p:sldId id="284" r:id="rId12"/>
    <p:sldId id="280" r:id="rId13"/>
    <p:sldId id="281" r:id="rId14"/>
    <p:sldId id="257" r:id="rId15"/>
    <p:sldId id="286" r:id="rId16"/>
    <p:sldId id="258" r:id="rId17"/>
    <p:sldId id="259" r:id="rId18"/>
    <p:sldId id="261" r:id="rId19"/>
    <p:sldId id="260" r:id="rId20"/>
    <p:sldId id="262" r:id="rId21"/>
    <p:sldId id="263" r:id="rId22"/>
    <p:sldId id="264" r:id="rId23"/>
    <p:sldId id="265" r:id="rId24"/>
    <p:sldId id="266" r:id="rId25"/>
    <p:sldId id="267" r:id="rId26"/>
    <p:sldId id="268" r:id="rId27"/>
    <p:sldId id="269" r:id="rId28"/>
    <p:sldId id="282" r:id="rId29"/>
    <p:sldId id="271" r:id="rId30"/>
    <p:sldId id="285"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921" autoAdjust="0"/>
  </p:normalViewPr>
  <p:slideViewPr>
    <p:cSldViewPr snapToGrid="0">
      <p:cViewPr>
        <p:scale>
          <a:sx n="104" d="100"/>
          <a:sy n="104" d="100"/>
        </p:scale>
        <p:origin x="-9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BF7AA7B-C737-40A7-8B71-E241DDE4BC88}" type="datetimeFigureOut">
              <a:rPr lang="en-US"/>
              <a:pPr>
                <a:defRPr/>
              </a:pPr>
              <a:t>4/6/2016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8445C65-B134-4D1B-A991-566589CD364A}" type="slidenum">
              <a:rPr lang="en-US"/>
              <a:pPr>
                <a:defRPr/>
              </a:pPr>
              <a:t>‹#›</a:t>
            </a:fld>
            <a:endParaRPr lang="en-US"/>
          </a:p>
        </p:txBody>
      </p:sp>
    </p:spTree>
    <p:extLst>
      <p:ext uri="{BB962C8B-B14F-4D97-AF65-F5344CB8AC3E}">
        <p14:creationId xmlns:p14="http://schemas.microsoft.com/office/powerpoint/2010/main" val="29801552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445C65-B134-4D1B-A991-566589CD364A}" type="slidenum">
              <a:rPr lang="en-US" smtClean="0"/>
              <a:pPr>
                <a:defRPr/>
              </a:pPr>
              <a:t>7</a:t>
            </a:fld>
            <a:endParaRPr lang="en-US"/>
          </a:p>
        </p:txBody>
      </p:sp>
    </p:spTree>
    <p:extLst>
      <p:ext uri="{BB962C8B-B14F-4D97-AF65-F5344CB8AC3E}">
        <p14:creationId xmlns:p14="http://schemas.microsoft.com/office/powerpoint/2010/main" val="97708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 and B) EPSCs evoked at −70 or +50 mV by optogenetic minimal stimulation (left) over 100 trials (right) from example recordings of PrL-to-NAcCo transmission in rats 1 day after saline (A) or cocaine (B)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(C) Summarized results showing that percentage of silent synapses within the PrL-to-NAcCo projection was increased 1 day after cocaine self-administration (saline, 10.3% ± 2.8%, n/m = 16/4; cocaine, 26.2% ± 6.4%, n = 14/4; t28 = 2.4, p = 0.02, cell based; t6 = 2.5, p = 0.04, animal based, t test).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(D and E) EPSCs evoked at −70 or +50 mV by optogenetic minimal stimulations (left) over 100 trials (right) from example recordings of PrL-to-NAcCo transmission in saline-exposed (D) or cocaine-exposed (E) rats 45 days after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(F) Summarized results showing that percentage of silent synapses within the PrL-to-NAcCo projection in cocaine-exposed rats returned to the basal level (saline) after 45 withdrawal days (saline, 11.0% ± 4.9%, n/m = 10/5; cocaine, 10.2% ± 4.6%, n/m = 12/5; t20 = 0.13, p = 0.9, cell based; t8 = 0.06, p = 0.95, animal based, t test).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51778A-61EF-424A-8E57-3190D52889BA}" type="slidenum">
              <a:rPr lang="en-US" altLang="en-US"/>
              <a:pPr fontAlgn="base">
                <a:spcBef>
                  <a:spcPct val="0"/>
                </a:spcBef>
                <a:spcAft>
                  <a:spcPct val="0"/>
                </a:spcAft>
              </a:pPr>
              <a:t>22</a:t>
            </a:fld>
            <a:endParaRPr lang="en-US" altLang="en-US"/>
          </a:p>
        </p:txBody>
      </p:sp>
    </p:spTree>
    <p:extLst>
      <p:ext uri="{BB962C8B-B14F-4D97-AF65-F5344CB8AC3E}">
        <p14:creationId xmlns:p14="http://schemas.microsoft.com/office/powerpoint/2010/main" val="165860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(G) Example EPSCs evoked from PrL-to-NAcCo synapses at −70 to +70 mV (10–20 mV increments) from saline- and cocaine-exposed rats after 45 withdrawal days.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(H) The I–V curves of EPSCs evoked from PrL-to-NAcCo synapses in saline- or cocaine-exposed rats after 45 withdrawal days.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(I) Summarized results showing that rectification of AMPAR EPSCs from PrL-to-NAcCo synapses was not significantly altered in cocaine-exposed rats after 45 withdrawal days (saline, 0.96 ± 0.08, n/m = 11/5; cocaine, 0.96 ± 0.04, n/m = 9/6; t18 = 0.04, p = 0.97, cell based; t9 = 0.8, p = 0.5, animal based, t test).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(J and K) Example EPSCs (left) and their time courses (right) from PrL-to-NAcCo synapses in a saline-exposed (J) or cocaine-exposed (K) rat before and during perfusion of Naspm.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(L) Summarized results showing that EPSCs from PrL-to-NAcCo synapses were not affected by Naspm in saline- or cocaine-exposed rats (saline/cocaine × control/Naspm: F1,20 &lt; 0.01, p = 0.98, cell based; F1,8 = 0.07, p = 0.79, animal based, two-way ANOVA). </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0.05.</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8E1C86-7890-4034-AED6-ADD325315109}" type="slidenum">
              <a:rPr lang="en-US" altLang="en-US"/>
              <a:pPr fontAlgn="base">
                <a:spcBef>
                  <a:spcPct val="0"/>
                </a:spcBef>
                <a:spcAft>
                  <a:spcPct val="0"/>
                </a:spcAft>
              </a:pPr>
              <a:t>23</a:t>
            </a:fld>
            <a:endParaRPr lang="en-US" altLang="en-US"/>
          </a:p>
        </p:txBody>
      </p:sp>
    </p:spTree>
    <p:extLst>
      <p:ext uri="{BB962C8B-B14F-4D97-AF65-F5344CB8AC3E}">
        <p14:creationId xmlns:p14="http://schemas.microsoft.com/office/powerpoint/2010/main" val="988376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All experiments were performed using rats with PrL expression of ChR2 45 days after saline or cocaine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 Example EPSCs evoked at −70 or +50 mV by optogenetic minimal stimulation of PrL-to-NAcCo synapses in a saline-exposed rat before and during perfusion of Naspm.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(B and C) Consecutive trials of the example EPSCs in (A) at −70 (B) or +50 mV (C).</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(D) Example EPSCs evoked at −70 or +50 mV by optogenetic minimal stimulation of PrL-to-NAcCo synapses in a cocaine-exposed rat before and during perfusion of Naspm.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(E and F) Consecutive trials of the example EPSCs in (D) at −70 (E) or +50 mV (F).</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(G) Summarized results showing that perfusion of Naspm did not affect the failure rates of PrL-to-NAcCo synaptic transmission at either −70 or +50 mV in saline-exposed (−70 mV/+50 mV × control-acsf/Naspm: F1,12 = 1.4, p = 0.25, cell based; F1,8 = 2.0, p = 0.20, animal based, two-way ANOVA) or cocaine-exposed (−70 mV/+50 mV × acsf/Naspm: F1,16 &lt; 0.01, p = 0.94, cell based; F1,8 = 0.06, p = 0.81, animal based, two-way ANOVA) rats.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(H) Summarized results showing that inhibiting CP-AMPARs by Naspm did not cause re-emergence of silent synapses within the PrL-to-NAcCo projection 45 days after cocaine self-administration (percentage silent synapses: saline-control, 13.3 ± 6.6, saline-Naspm, 16.5 ± 7.8, n/m = 7/5; cocaine-control, 10.7 ± 5.8, cocaine-Naspm, 10.4 ± 4.6, n/m = 9/5; saline/cocaine × control/Naspm: F1,14 = 0.08, p = 0.80, cell based; F1,8 = 0.3, p = 0.61, animal based).</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89F114-3183-4B21-8825-98844DC7C680}" type="slidenum">
              <a:rPr lang="en-US" altLang="en-US"/>
              <a:pPr fontAlgn="base">
                <a:spcBef>
                  <a:spcPct val="0"/>
                </a:spcBef>
                <a:spcAft>
                  <a:spcPct val="0"/>
                </a:spcAft>
              </a:pPr>
              <a:t>24</a:t>
            </a:fld>
            <a:endParaRPr lang="en-US" altLang="en-US"/>
          </a:p>
        </p:txBody>
      </p:sp>
    </p:spTree>
    <p:extLst>
      <p:ext uri="{BB962C8B-B14F-4D97-AF65-F5344CB8AC3E}">
        <p14:creationId xmlns:p14="http://schemas.microsoft.com/office/powerpoint/2010/main" val="337673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All experiments were performed using rats with intra-PrL expression of ChR2 45 days after saline or cocaine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 Example EPSCs from PrL-to-NAcCo synapses before and after LTD induction in saline- or cocaine-exposed rats.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(B) Summarized results showing that the LTD induction did not affect PrL-to-NAcCo transmission in saline-exposed rats, but induced LTD in cocaine-exposed rats (saline/cocaine × pre/postLTD: F45,765 = 6.2, p &lt; 0.01, two-way ANOVA; p = 0.99, saline-preLTD [at “1”] versus saline-postLTD [at “2”]; p &lt; 0.01, cocaine-preLTD [at “1”] versus cocaine-postLTD [at “2”], Bonferroni posttest, cell based; F45,360 = 6.1, p &lt; 0.01, animal based).</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(C) Summarized results showing that LTD expression within the PrL-to-NAcCo projection in cocaine-exposed rats was prevented in the presence of APV but not LY (APV/LY × LTD time course: F45,765 = 4.4, p &lt; 0.01, two-way ANOVA; p = 1.00, control versus APV at “2”; p = 0.01, control-LY versus LTD-LY at “2,” Bonferroni posttest, cell based; F45,360 = 4.0, p &lt; 0.01, animal based). Insets show example EPSCs before and after LTD induction.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(D) Time course of EPSCs of an example recording of PrL-to-NAcCo synapses in a saline-exposed rat before and after LTD induction, and during perfusion of Naspm after LTD. Inset shows averaged EPSCs taken around the time points as specified. Calibration bars, 25 pA, 10 ms.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(E) Time course of EPSCs of an example recording of PrL-to-NAcCo synapses in a cocaine-exposed rat before and after LTD induction, and during perfusion of Naspm after LTD. Inset shows averaged EPSCs taken around the time points as specified. Calibration bars, 20 pA, 10 ms.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(F) Summarized results showing that EPSCs from PrL-to-NAcCo synapses were not affected by LTD protocol in saline-exposed rats (F2,16 = 1.7, p = 0.22, cell-based; F2,8 = 2.61, p = 0.13, animal-based; one-way ANOVA,) but were decreased in cocaine-exposed rats (F2,16 = 35.1, p &lt; 0.01, one-way ANOVA; p &lt; 0.01, preLTD versus either postLTD or postLTD-Naspm; p = 0.84, postLTD versus postLTD-Naspm, Bonferroni posttests, cell based; F2,8 = 31.87, p &lt; 0.01, animal based), and perfusion of Naspm after LTD did not induce additional changes in EPSCs in either saline- or cocaine-exposed rats.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735591-510E-4DAA-B35F-FE21ABFCE64A}" type="slidenum">
              <a:rPr lang="en-US" altLang="en-US"/>
              <a:pPr fontAlgn="base">
                <a:spcBef>
                  <a:spcPct val="0"/>
                </a:spcBef>
                <a:spcAft>
                  <a:spcPct val="0"/>
                </a:spcAft>
              </a:pPr>
              <a:t>25</a:t>
            </a:fld>
            <a:endParaRPr lang="en-US" altLang="en-US"/>
          </a:p>
        </p:txBody>
      </p:sp>
    </p:spTree>
    <p:extLst>
      <p:ext uri="{BB962C8B-B14F-4D97-AF65-F5344CB8AC3E}">
        <p14:creationId xmlns:p14="http://schemas.microsoft.com/office/powerpoint/2010/main" val="289554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All experiments were performed using rats with intra-PrL expression of ChR2 45 days after saline or cocaine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(G) Summarized results showing the LTD induction of two sets of NAcCo MSNs (from saline- or cocaine-exposed rats) that were subsequently assessed for percentage of silent synapse analysis in (H)–(L). Inset shows EPSCs from PrL-to-NAcCo synapses before and after LTD induction in saline- or cocaine-exposed rats (saline/cocaine × LTD time course: F19,475 = 9.3, p &lt; 0.01, cell based; F(19,152) = 5.9, p &lt; 0.01, animal based; two-way ANOVA). Calibration bars, 30 pA, 10 ms.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(H and I) EPSCs evoked at −70 or +50 mV by optogenetic minimal stimulations (H) over 100 trials (I) in an example recording of PrL-to-NAcCo synapses after LTD induction of these synapses in a saline-exposed rat.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(J and K) EPSCs evoked at −70 or +50 mV by optogenetic minimal stimulations (J) over 100 trials (K) in an example recording of PrL-to-NAcCo synapses after LTD induction of these synapses in a cocaine-exposed rat.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(L) Summarized results showing that LTD induction induced reemergence of silent synapses in the PrL-to-NAcCo projection of rats 45 days after cocaine self-administration (percentage of silent synapses: saline, 9.8 ± 4.2, n/m = 14/5; cocaine, 32.4 ± 6.2, n/m = 14/5, t26 = 3.04, p &lt; 0.01, t test, cell based; t8 = 2.5, p = 0.04, animal based). </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0.01; ns, not significant.</a:t>
            </a:r>
          </a:p>
          <a:p>
            <a:pPr marL="215900" indent="-214313">
              <a:spcBef>
                <a:spcPct val="0"/>
              </a:spcBef>
              <a:tabLst>
                <a:tab pos="723900" algn="l"/>
                <a:tab pos="1447800" algn="l"/>
                <a:tab pos="2171700" algn="l"/>
                <a:tab pos="2895600" algn="l"/>
                <a:tab pos="3619500" algn="l"/>
                <a:tab pos="4343400" algn="l"/>
                <a:tab pos="5067300" algn="l"/>
                <a:tab pos="5791200" algn="l"/>
              </a:tabLst>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CF8406-2277-4E5B-A29F-A05624623EDA}" type="slidenum">
              <a:rPr lang="en-US" altLang="en-US"/>
              <a:pPr fontAlgn="base">
                <a:spcBef>
                  <a:spcPct val="0"/>
                </a:spcBef>
                <a:spcAft>
                  <a:spcPct val="0"/>
                </a:spcAft>
              </a:pPr>
              <a:t>26</a:t>
            </a:fld>
            <a:endParaRPr lang="en-US" altLang="en-US"/>
          </a:p>
        </p:txBody>
      </p:sp>
    </p:spTree>
    <p:extLst>
      <p:ext uri="{BB962C8B-B14F-4D97-AF65-F5344CB8AC3E}">
        <p14:creationId xmlns:p14="http://schemas.microsoft.com/office/powerpoint/2010/main" val="47611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(A) Diagrams showing the timeline of behavioral experiments and the LTD induction in both PFC-to-</a:t>
            </a:r>
            <a:r>
              <a:rPr lang="en-US" altLang="en-US" dirty="0" err="1" smtClean="0">
                <a:latin typeface="Arial" panose="020B0604020202020204" pitchFamily="34" charset="0"/>
                <a:ea typeface="IPAMincho" charset="0"/>
                <a:cs typeface="IPAMincho" charset="0"/>
              </a:rPr>
              <a:t>NAc</a:t>
            </a:r>
            <a:r>
              <a:rPr lang="en-US" altLang="en-US" dirty="0" smtClean="0">
                <a:latin typeface="Arial" panose="020B0604020202020204" pitchFamily="34" charset="0"/>
                <a:ea typeface="IPAMincho" charset="0"/>
                <a:cs typeface="IPAMincho" charset="0"/>
              </a:rPr>
              <a:t> projections before the test for cue-induced cocaine seeking on withdrawal day 45.</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(B) Example EPSCs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before and during perfusion of </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in a </a:t>
            </a:r>
            <a:r>
              <a:rPr lang="en-US" altLang="en-US" dirty="0" err="1" smtClean="0">
                <a:latin typeface="Arial" panose="020B0604020202020204" pitchFamily="34" charset="0"/>
                <a:ea typeface="IPAMincho" charset="0"/>
                <a:cs typeface="IPAMincho" charset="0"/>
              </a:rPr>
              <a:t>NAc</a:t>
            </a:r>
            <a:r>
              <a:rPr lang="en-US" altLang="en-US" dirty="0" smtClean="0">
                <a:latin typeface="Arial" panose="020B0604020202020204" pitchFamily="34" charset="0"/>
                <a:ea typeface="IPAMincho" charset="0"/>
                <a:cs typeface="IPAMincho" charset="0"/>
              </a:rPr>
              <a:t> slice from a rat receiving intra-</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LTD induction 45 days after saline (upper) or cocaine self-administration (lower).</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(C) Summarized results showing that in cocaine-exposed rats EPSCs at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were no longer inhibited by </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after in vivo LTD induction (saline/cocaine × withdrawal day: F1,25 = 0.16, p = 0.69, cell based; F1,6 = 0.00, p = 0.95, animal based; two-way ANOVA).</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(D) LTD induction in the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projection increased incubated cue-induced cocaine seeking in the extinction test. Data are presented as the numbers of nose-pokes to active holes on withdrawal days 1 and 45 (left) (withdrawal day × sham/LTD: F1,22 = 13.4, p &lt; 0.01, two-way ANOVA; p &lt; 0.01, sham-withdrawal day 1 versus sham-withdrawal day 45; p = 0.01, sham-withdrawal day 45 versus LTD-withdrawal day 45, Bonferroni posttest) and the nose-pokes on withdrawal day 45 relative to withdrawal day 1 (right) (withdrawal day × sham/LTD: F1,22 = 13.1, p &lt; 0.01, two-way ANOVA; p &lt; 0.01, sham-withdrawal day 1 versus sham-withdrawal day 45; p &lt; 0.01, sham-withdrawal day 45 versus LTD-withdrawal day 45, Bonferroni posttest).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A1DCFC-4146-40A6-A94B-161674C8B2E8}" type="slidenum">
              <a:rPr lang="en-US" altLang="en-US"/>
              <a:pPr fontAlgn="base">
                <a:spcBef>
                  <a:spcPct val="0"/>
                </a:spcBef>
                <a:spcAft>
                  <a:spcPct val="0"/>
                </a:spcAft>
              </a:pPr>
              <a:t>27</a:t>
            </a:fld>
            <a:endParaRPr lang="en-US" altLang="en-US"/>
          </a:p>
        </p:txBody>
      </p:sp>
    </p:spTree>
    <p:extLst>
      <p:ext uri="{BB962C8B-B14F-4D97-AF65-F5344CB8AC3E}">
        <p14:creationId xmlns:p14="http://schemas.microsoft.com/office/powerpoint/2010/main" val="229505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(A) Diagrams showing the timeline of behavioral experiments and the LTD induction in both PFC-to-</a:t>
            </a:r>
            <a:r>
              <a:rPr lang="en-US" altLang="en-US" dirty="0" err="1" smtClean="0">
                <a:latin typeface="Arial" panose="020B0604020202020204" pitchFamily="34" charset="0"/>
                <a:ea typeface="IPAMincho" charset="0"/>
                <a:cs typeface="IPAMincho" charset="0"/>
              </a:rPr>
              <a:t>NAc</a:t>
            </a:r>
            <a:r>
              <a:rPr lang="en-US" altLang="en-US" dirty="0" smtClean="0">
                <a:latin typeface="Arial" panose="020B0604020202020204" pitchFamily="34" charset="0"/>
                <a:ea typeface="IPAMincho" charset="0"/>
                <a:cs typeface="IPAMincho" charset="0"/>
              </a:rPr>
              <a:t> projections before the test for cue-induced cocaine seeking on withdrawal day 45.</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(E–H) Example EPSCs and their time courses in the minimal stimulation assay of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-to-</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projection in a </a:t>
            </a:r>
            <a:r>
              <a:rPr lang="en-US" altLang="en-US" dirty="0" err="1" smtClean="0">
                <a:latin typeface="Arial" panose="020B0604020202020204" pitchFamily="34" charset="0"/>
                <a:ea typeface="IPAMincho" charset="0"/>
                <a:cs typeface="IPAMincho" charset="0"/>
              </a:rPr>
              <a:t>NAc</a:t>
            </a:r>
            <a:r>
              <a:rPr lang="en-US" altLang="en-US" dirty="0" smtClean="0">
                <a:latin typeface="Arial" panose="020B0604020202020204" pitchFamily="34" charset="0"/>
                <a:ea typeface="IPAMincho" charset="0"/>
                <a:cs typeface="IPAMincho" charset="0"/>
              </a:rPr>
              <a:t> slice from a rat receiving intra-</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LTD induction 45 days after saline (E and F) or cocaine (G and H)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(I) Summarized results showing that after in vivo LTD induction in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-to-</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projection, percentage of silent synapses was increased 45 days after cocaine self-administration (saline, 11.2% ± 4.3%, n/m = 17/5; cocaine, 23.2% ± 4.9%, n/m = 20/5, t35 = 2.0, p = 0.048, cell based; t8 = 3.3, p = 0.01, anima based; t test).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(J) LTD induction in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-to-</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projection decreased incubated cue-induced cocaine seeking in the extinction test. Data are presented as the numbers of nose-pokes to active holes on withdrawal days 1 and 45 (left) (withdrawal day × sham/LTD: F1,16 = 17.8, p &lt; 0.01, two-way ANOVA; p &lt; 0.01, sham-withdrawal day 1 versus sham-withdrawal day 45; p &lt; 0.01, LTD-withdrawal day 1 versus LTD-withdrawal day 45; p &lt; 0.01, sham-withdrawal day 45 versus LTD-withdrawal day 45, Bonferroni posttest) and changes (relative) of nose-pokes between the two withdrawal days (right) (withdrawal day × sham/LTD: F1,16 = 16.9, p &lt; 0.01, two-way ANOVA; p = 0.03, sham-withdrawal day 1 versus sham-withdrawal day 45; p = 0.02, LTD-withdrawal day 1 versus LTD-withdrawal day 45; p &lt; 0.01, sham-withdrawal day 45 versus LTD-withdrawal day 45, Bonferroni posttest). </a:t>
            </a:r>
            <a:r>
              <a:rPr lang="en-US" altLang="en-US" baseline="33000" dirty="0" smtClean="0">
                <a:latin typeface="Arial" panose="020B0604020202020204" pitchFamily="34" charset="0"/>
                <a:ea typeface="IPAMincho" charset="0"/>
                <a:cs typeface="IPAMincho" charset="0"/>
              </a:rPr>
              <a:t>∗</a:t>
            </a:r>
            <a:r>
              <a:rPr lang="en-US" altLang="en-US" dirty="0" smtClean="0">
                <a:latin typeface="Arial" panose="020B0604020202020204" pitchFamily="34" charset="0"/>
                <a:ea typeface="IPAMincho" charset="0"/>
                <a:cs typeface="IPAMincho" charset="0"/>
              </a:rPr>
              <a:t>p &lt; 0.05; </a:t>
            </a:r>
            <a:r>
              <a:rPr lang="en-US" altLang="en-US" baseline="33000" dirty="0" smtClean="0">
                <a:latin typeface="Arial" panose="020B0604020202020204" pitchFamily="34" charset="0"/>
                <a:ea typeface="IPAMincho" charset="0"/>
                <a:cs typeface="IPAMincho" charset="0"/>
              </a:rPr>
              <a:t>∗∗</a:t>
            </a:r>
            <a:r>
              <a:rPr lang="en-US" altLang="en-US" dirty="0" smtClean="0">
                <a:latin typeface="Arial" panose="020B0604020202020204" pitchFamily="34" charset="0"/>
                <a:ea typeface="IPAMincho" charset="0"/>
                <a:cs typeface="IPAMincho" charset="0"/>
              </a:rPr>
              <a:t>p &lt; 0.01.</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A1DCFC-4146-40A6-A94B-161674C8B2E8}" type="slidenum">
              <a:rPr lang="en-US" altLang="en-US"/>
              <a:pPr fontAlgn="base">
                <a:spcBef>
                  <a:spcPct val="0"/>
                </a:spcBef>
                <a:spcAft>
                  <a:spcPct val="0"/>
                </a:spcAft>
              </a:pPr>
              <a:t>28</a:t>
            </a:fld>
            <a:endParaRPr lang="en-US" altLang="en-US"/>
          </a:p>
        </p:txBody>
      </p:sp>
    </p:spTree>
    <p:extLst>
      <p:ext uri="{BB962C8B-B14F-4D97-AF65-F5344CB8AC3E}">
        <p14:creationId xmlns:p14="http://schemas.microsoft.com/office/powerpoint/2010/main" val="302698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(A) A coronal section stained for Nissl showing the </a:t>
            </a:r>
            <a:r>
              <a:rPr lang="en-US" altLang="en-US" dirty="0" err="1" smtClean="0">
                <a:latin typeface="Arial" panose="020B0604020202020204" pitchFamily="34" charset="0"/>
                <a:ea typeface="IPAMincho" charset="0"/>
                <a:cs typeface="IPAMincho" charset="0"/>
              </a:rPr>
              <a:t>cytoarchitectonic</a:t>
            </a:r>
            <a:r>
              <a:rPr lang="en-US" altLang="en-US" dirty="0" smtClean="0">
                <a:latin typeface="Arial" panose="020B0604020202020204" pitchFamily="34" charset="0"/>
                <a:ea typeface="IPAMincho" charset="0"/>
                <a:cs typeface="IPAMincho" charset="0"/>
              </a:rPr>
              <a:t> boundaries of the IL and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in the rat, including the relatively indistinct lamina in the IL (but not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and the sudden change from a compacted to a scattered layer II at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-IL border. Scale bar, 1 mm.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(B) Representative images showing </a:t>
            </a:r>
            <a:r>
              <a:rPr lang="en-US" altLang="en-US" dirty="0" err="1" smtClean="0">
                <a:latin typeface="Arial" panose="020B0604020202020204" pitchFamily="34" charset="0"/>
                <a:ea typeface="IPAMincho" charset="0"/>
                <a:cs typeface="IPAMincho" charset="0"/>
              </a:rPr>
              <a:t>immunoperoxidase</a:t>
            </a:r>
            <a:r>
              <a:rPr lang="en-US" altLang="en-US" dirty="0" smtClean="0">
                <a:latin typeface="Arial" panose="020B0604020202020204" pitchFamily="34" charset="0"/>
                <a:ea typeface="IPAMincho" charset="0"/>
                <a:cs typeface="IPAMincho" charset="0"/>
              </a:rPr>
              <a:t> labeling for FG at the injection sites involving mainly the </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or </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and the corresponding distribution of </a:t>
            </a:r>
            <a:r>
              <a:rPr lang="en-US" altLang="en-US" dirty="0" err="1" smtClean="0">
                <a:latin typeface="Arial" panose="020B0604020202020204" pitchFamily="34" charset="0"/>
                <a:ea typeface="IPAMincho" charset="0"/>
                <a:cs typeface="IPAMincho" charset="0"/>
              </a:rPr>
              <a:t>retrogradely</a:t>
            </a:r>
            <a:r>
              <a:rPr lang="en-US" altLang="en-US" dirty="0" smtClean="0">
                <a:latin typeface="Arial" panose="020B0604020202020204" pitchFamily="34" charset="0"/>
                <a:ea typeface="IPAMincho" charset="0"/>
                <a:cs typeface="IPAMincho" charset="0"/>
              </a:rPr>
              <a:t> labeled cells in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and IL. Inset shows FG-labeled neurons at 40× magnification. Scale bar, 500 </a:t>
            </a:r>
            <a:r>
              <a:rPr lang="en-US" altLang="en-US" dirty="0" err="1" smtClean="0">
                <a:latin typeface="Arial" panose="020B0604020202020204" pitchFamily="34" charset="0"/>
                <a:ea typeface="IPAMincho" charset="0"/>
                <a:cs typeface="IPAMincho" charset="0"/>
              </a:rPr>
              <a:t>μm</a:t>
            </a:r>
            <a:r>
              <a:rPr lang="en-US" altLang="en-US" dirty="0" smtClean="0">
                <a:latin typeface="Arial" panose="020B0604020202020204" pitchFamily="34" charset="0"/>
                <a:ea typeface="IPAMincho" charset="0"/>
                <a:cs typeface="IPAMincho" charset="0"/>
              </a:rPr>
              <a:t>; 50 </a:t>
            </a:r>
            <a:r>
              <a:rPr lang="en-US" altLang="en-US" dirty="0" err="1" smtClean="0">
                <a:latin typeface="Arial" panose="020B0604020202020204" pitchFamily="34" charset="0"/>
                <a:ea typeface="IPAMincho" charset="0"/>
                <a:cs typeface="IPAMincho" charset="0"/>
              </a:rPr>
              <a:t>μm</a:t>
            </a:r>
            <a:r>
              <a:rPr lang="en-US" altLang="en-US" dirty="0" smtClean="0">
                <a:latin typeface="Arial" panose="020B0604020202020204" pitchFamily="34" charset="0"/>
                <a:ea typeface="IPAMincho" charset="0"/>
                <a:cs typeface="IPAMincho" charset="0"/>
              </a:rPr>
              <a:t> for insert.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(C) Diagrams of coronal slices showing the injection sites (yellow dots) of FG in the </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of five rats (left) and ventral-medial </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of four rats (right).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(D) Summarized results showing that intra-</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injections of FG resulted in a higher percentage of labeled neurons in IL (83.1% ± 5.9%) than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(16.9% ± 5.9%; t3 = 5.65, p = 0.01), and that intra-</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injection of FG resulted in a higher percentage of neurons labeled in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(61.7% ± 3.2%) than IL (38.3% ± 3.2%; t4 = 3.60, p = 0.02).</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299165-C588-4BAA-82B2-C3050E443258}"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268501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(E) Diagrams of coronal slices showing the injection sites (yellow dots) where ChR2-expressing AAV2 was injected in the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of five anesthetized rats (left), and light (DIC, middle) and fluorescent (YFP, right) images showing the expression site of ChR2 3 weeks after intra-</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injection of ChR2-AAV2.</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(F) Same experimental setup as shown in (E) for intra-IL injection of ChR2.</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(G and H) Confocal images showing ChR2-expressing IL (G) or </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(H) neurons from rats with intra-IL or intra-</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expression of ChR2, respectively. Inset, action potentials elicited by </a:t>
            </a:r>
            <a:r>
              <a:rPr lang="en-US" altLang="en-US" dirty="0" err="1" smtClean="0">
                <a:latin typeface="Arial" panose="020B0604020202020204" pitchFamily="34" charset="0"/>
                <a:ea typeface="IPAMincho" charset="0"/>
                <a:cs typeface="IPAMincho" charset="0"/>
              </a:rPr>
              <a:t>optogenetic</a:t>
            </a:r>
            <a:r>
              <a:rPr lang="en-US" altLang="en-US" dirty="0" smtClean="0">
                <a:latin typeface="Arial" panose="020B0604020202020204" pitchFamily="34" charset="0"/>
                <a:ea typeface="IPAMincho" charset="0"/>
                <a:cs typeface="IPAMincho" charset="0"/>
              </a:rPr>
              <a:t> stimulation.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(I and J) Diagrams and confocal images showing ChR2-expressing neural fibers in the </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(I) and </a:t>
            </a:r>
            <a:r>
              <a:rPr lang="en-US" altLang="en-US" dirty="0" err="1" smtClean="0">
                <a:latin typeface="Arial" panose="020B0604020202020204" pitchFamily="34" charset="0"/>
                <a:ea typeface="IPAMincho" charset="0"/>
                <a:cs typeface="IPAMincho" charset="0"/>
              </a:rPr>
              <a:t>NAcCo</a:t>
            </a:r>
            <a:r>
              <a:rPr lang="en-US" altLang="en-US" dirty="0" smtClean="0">
                <a:latin typeface="Arial" panose="020B0604020202020204" pitchFamily="34" charset="0"/>
                <a:ea typeface="IPAMincho" charset="0"/>
                <a:cs typeface="IPAMincho" charset="0"/>
              </a:rPr>
              <a:t> (J) from rats with intra-IL or intra-</a:t>
            </a:r>
            <a:r>
              <a:rPr lang="en-US" altLang="en-US" dirty="0" err="1" smtClean="0">
                <a:latin typeface="Arial" panose="020B0604020202020204" pitchFamily="34" charset="0"/>
                <a:ea typeface="IPAMincho" charset="0"/>
                <a:cs typeface="IPAMincho" charset="0"/>
              </a:rPr>
              <a:t>PrL</a:t>
            </a:r>
            <a:r>
              <a:rPr lang="en-US" altLang="en-US" dirty="0" smtClean="0">
                <a:latin typeface="Arial" panose="020B0604020202020204" pitchFamily="34" charset="0"/>
                <a:ea typeface="IPAMincho" charset="0"/>
                <a:cs typeface="IPAMincho" charset="0"/>
              </a:rPr>
              <a:t> expression of ChR2.</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299165-C588-4BAA-82B2-C3050E443258}"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394837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(K) Example traces (left) and summarized results (right) showing that optogenetic stimulation (1 ms) of ChR2-expressing fibers in NAc slice from a rat with intra-IL or intra-PrL expression of ChR2 elicited synaptic currents at −70 mV in a NAcSh MSN that were inhibited by the AMPAR-selective antagonist NBQX (relative current in NBQX: IL-to-NAcSh, 7.1% ± 1.8%; t4 = 50.6, p &lt; 0.01; PrL-to-NAcCo, 5.6% ± 0.9%; t4 = 102.1, p &lt; 0.01).</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(L) Example traces showing that currents from IL-to-NAcSh (left) or PrL-to-NAcCo (right) synapses exhibited short delays after presynaptic stimulation.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(M) Examples traces showing that currents from the IL-to-NAcSh (left) or PrL-to-NAcCo (right) synapses by optogenetic stimuli (1 ms stimulation duration) were prevented by TTX (1 μM).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(N) Example traces (left), trials (middle) of these traces, and summarized results (right) showing that the success rate of synaptic responses was decreased by TTX at both IL-to-NAcSh (t5 = 10.5, p &lt; 0.01, paired t test) and PrL-to-NAcCo (t6 = 7.6, p &lt; 0.01, paired t test) synapses.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(O) Example traces (left), trials of these traces (middle), and summarized results (right) showing that reducing the bath concentration of Ca</a:t>
            </a:r>
            <a:r>
              <a:rPr lang="en-US" altLang="en-US" baseline="33000" smtClean="0">
                <a:latin typeface="Arial" panose="020B0604020202020204" pitchFamily="34" charset="0"/>
                <a:ea typeface="IPAMincho" charset="0"/>
                <a:cs typeface="IPAMincho" charset="0"/>
              </a:rPr>
              <a:t>2+</a:t>
            </a:r>
            <a:r>
              <a:rPr lang="en-US" altLang="en-US" smtClean="0">
                <a:latin typeface="Arial" panose="020B0604020202020204" pitchFamily="34" charset="0"/>
                <a:ea typeface="IPAMincho" charset="0"/>
                <a:cs typeface="IPAMincho" charset="0"/>
              </a:rPr>
              <a:t> (from 2.5 to 1.0 mM) reduced the success rate of IL-to-NAcSh (t4 = 4.3, p = 0.01, paired t test) and PrL-to-NAcCo (t4 = 8.5, p &lt; 0.01, paired t test) synapses.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(P) Example EPSCs (upper) and summarized results (lower) showing that optogenetic stimulation of the PrL projection elicited substantially larger responses in NAcCo neurons, whereas stimulation of the IL projection elicited substantially larger responses in NAcSh neurons (F1,65 = 60.0, p &lt; 0.01, two-way ANOVA; p &lt; 0.01, NAcCo versus NAcSh for either PrL or IL, Bonferroni posttest).</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0.05; </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0.01.</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32819C-36C7-4E62-ABC9-67CDB55DC1F5}"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181365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ea typeface="IPAMincho" charset="0"/>
                <a:cs typeface="IPAMincho" charset="0"/>
              </a:rPr>
              <a:t>(A and B) Summarized results show that after saline (A) or cocaine (B) self-administration (2 hr session) for 5 days after ∼12 hr overnight training cue-induced cocaine seeking (nose-pokes in the extinction test, 1 hr session) was significantly higher after 45 days of withdrawal from cocaine than after 1 day; nose-pokes remained low in all conditions in saline-exposed rats.</a:t>
            </a:r>
          </a:p>
          <a:p>
            <a:pPr>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CF62E2-6DB3-4D20-ADCE-7085C018F6CC}"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286955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(C and D) EPSCs evoked at −70 or +50 mV by optogenetic minimal stimulation (left) over 100 trials (right) from an example recording of IL-to-NAcSh transmission 1 day after saline (C) or cocaine (D)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(E) Summarized results showing that the level of silent synapses within the IL-to-NAcSh projection was significantly increased 1 day after cocaine self-administration (saline, 12.7% ± 3.5%, n/m = 12/5; cocaine, 32.5% ± 3.1%, n/m = 10/4; t23 = 4.2, p &lt; 0.01, cell-based analysis, and t7 = 4.9, p &lt; 0.01, animal-based analysis).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(F and G) EPSCs evoked at −70 or +50 mV by optogenetic minimal stimulation (left) over 100 trials (right) from an example recording of IL-to-NAcSh transmission 45 days after saline (F) or cocaine (G)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(H) Summarized results showing that the level of silent synapses within the IL-to-NAcSh projection in cocaine-exposed rats returned to the basal level (saline) after 45 withdrawal days (saline, 9.1% ± 2.9%, n/m = 16/9; cocaine, 6.3% ± 2.4%, n/m = 27/13; t41 = 0.75, p = 0.46, cell-based; t20 = 1.3, p = 0.20, animal-based, t test).</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6E52D-B99B-4F35-B825-865F159ACD09}" type="slidenum">
              <a:rPr lang="en-US" altLang="en-US"/>
              <a:pPr fontAlgn="base">
                <a:spcBef>
                  <a:spcPct val="0"/>
                </a:spcBef>
                <a:spcAft>
                  <a:spcPct val="0"/>
                </a:spcAft>
              </a:pPr>
              <a:t>18</a:t>
            </a:fld>
            <a:endParaRPr lang="en-US" altLang="en-US"/>
          </a:p>
        </p:txBody>
      </p:sp>
    </p:spTree>
    <p:extLst>
      <p:ext uri="{BB962C8B-B14F-4D97-AF65-F5344CB8AC3E}">
        <p14:creationId xmlns:p14="http://schemas.microsoft.com/office/powerpoint/2010/main" val="405787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(I) Example EPSCs evoked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at −70 to +70 mV (10–20 mV increments) from a saline- and a cocaine-exposed rat after 45 withdrawal days.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(J) The EPSC I-V curves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in saline (left)-or cocaine (right)-exposed rats on withdrawal day 45.</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(K) Summarized results showing that the rectification index of EPSCs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was decreased (more rectifying) in cocaine-exposed rats on withdrawal day 45 (saline, 0.97 ± 0.09, n/m = 12/6; cocaine, 0.83 ± 0.01, n/m = 33/10; t43 = 2.30, p = 0.03, cell-based; t14 = 2.6, p = 0.02, animal-based, t test).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(L and M) Example EPSCs (left) and their time courses (right)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in a saline-exposed (L) or cocaine-exposed (M) rat (on withdrawal day 45) before and during perfusion of </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dirty="0" smtClean="0">
                <a:latin typeface="Arial" panose="020B0604020202020204" pitchFamily="34" charset="0"/>
                <a:ea typeface="IPAMincho" charset="0"/>
                <a:cs typeface="IPAMincho" charset="0"/>
              </a:rPr>
              <a:t>(N) Summarized results showing that EPSCs from IL-to-</a:t>
            </a:r>
            <a:r>
              <a:rPr lang="en-US" altLang="en-US" dirty="0" err="1" smtClean="0">
                <a:latin typeface="Arial" panose="020B0604020202020204" pitchFamily="34" charset="0"/>
                <a:ea typeface="IPAMincho" charset="0"/>
                <a:cs typeface="IPAMincho" charset="0"/>
              </a:rPr>
              <a:t>NAcSh</a:t>
            </a:r>
            <a:r>
              <a:rPr lang="en-US" altLang="en-US" dirty="0" smtClean="0">
                <a:latin typeface="Arial" panose="020B0604020202020204" pitchFamily="34" charset="0"/>
                <a:ea typeface="IPAMincho" charset="0"/>
                <a:cs typeface="IPAMincho" charset="0"/>
              </a:rPr>
              <a:t> synapses were not affected by </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in saline-exposed rats, but were significantly inhibited by </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in cocaine-exposed rats (cell-based: saline/cocaine × </a:t>
            </a:r>
            <a:r>
              <a:rPr lang="en-US" altLang="en-US" dirty="0" err="1" smtClean="0">
                <a:latin typeface="Arial" panose="020B0604020202020204" pitchFamily="34" charset="0"/>
                <a:ea typeface="IPAMincho" charset="0"/>
                <a:cs typeface="IPAMincho" charset="0"/>
              </a:rPr>
              <a:t>acsf</a:t>
            </a:r>
            <a:r>
              <a:rPr lang="en-US" altLang="en-US" dirty="0" smtClean="0">
                <a:latin typeface="Arial" panose="020B0604020202020204" pitchFamily="34" charset="0"/>
                <a:ea typeface="IPAMincho" charset="0"/>
                <a:cs typeface="IPAMincho" charset="0"/>
              </a:rPr>
              <a:t>/</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F1,21 = 5.0, p = 0.04, two-way ANOVA; p &lt; 0.01, saline-</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versus cocaine-</a:t>
            </a:r>
            <a:r>
              <a:rPr lang="en-US" altLang="en-US" dirty="0" err="1" smtClean="0">
                <a:latin typeface="Arial" panose="020B0604020202020204" pitchFamily="34" charset="0"/>
                <a:ea typeface="IPAMincho" charset="0"/>
                <a:cs typeface="IPAMincho" charset="0"/>
              </a:rPr>
              <a:t>Naspm</a:t>
            </a:r>
            <a:r>
              <a:rPr lang="en-US" altLang="en-US" dirty="0" smtClean="0">
                <a:latin typeface="Arial" panose="020B0604020202020204" pitchFamily="34" charset="0"/>
                <a:ea typeface="IPAMincho" charset="0"/>
                <a:cs typeface="IPAMincho" charset="0"/>
              </a:rPr>
              <a:t>, Bonferroni posttest; animal-based: F1,11 = 6.2, p = 0.03). </a:t>
            </a:r>
            <a:r>
              <a:rPr lang="en-US" altLang="en-US" baseline="33000" dirty="0" smtClean="0">
                <a:latin typeface="Arial" panose="020B0604020202020204" pitchFamily="34" charset="0"/>
                <a:ea typeface="IPAMincho" charset="0"/>
                <a:cs typeface="IPAMincho" charset="0"/>
              </a:rPr>
              <a:t>∗</a:t>
            </a:r>
            <a:r>
              <a:rPr lang="en-US" altLang="en-US" dirty="0" smtClean="0">
                <a:latin typeface="Arial" panose="020B0604020202020204" pitchFamily="34" charset="0"/>
                <a:ea typeface="IPAMincho" charset="0"/>
                <a:cs typeface="IPAMincho" charset="0"/>
              </a:rPr>
              <a:t>p &lt; 0.05; </a:t>
            </a:r>
            <a:r>
              <a:rPr lang="en-US" altLang="en-US" baseline="33000" dirty="0" smtClean="0">
                <a:latin typeface="Arial" panose="020B0604020202020204" pitchFamily="34" charset="0"/>
                <a:ea typeface="IPAMincho" charset="0"/>
                <a:cs typeface="IPAMincho" charset="0"/>
              </a:rPr>
              <a:t>∗∗</a:t>
            </a:r>
            <a:r>
              <a:rPr lang="en-US" altLang="en-US" dirty="0" smtClean="0">
                <a:latin typeface="Arial" panose="020B0604020202020204" pitchFamily="34" charset="0"/>
                <a:ea typeface="IPAMincho" charset="0"/>
                <a:cs typeface="IPAMincho" charset="0"/>
              </a:rPr>
              <a:t>p &lt; 0.01.</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C98AB6-D518-4481-AA46-C9D3CED61D75}" type="slidenum">
              <a:rPr lang="en-US" altLang="en-US"/>
              <a:pPr fontAlgn="base">
                <a:spcBef>
                  <a:spcPct val="0"/>
                </a:spcBef>
                <a:spcAft>
                  <a:spcPct val="0"/>
                </a:spcAft>
              </a:pPr>
              <a:t>19</a:t>
            </a:fld>
            <a:endParaRPr lang="en-US" altLang="en-US"/>
          </a:p>
        </p:txBody>
      </p:sp>
    </p:spTree>
    <p:extLst>
      <p:ext uri="{BB962C8B-B14F-4D97-AF65-F5344CB8AC3E}">
        <p14:creationId xmlns:p14="http://schemas.microsoft.com/office/powerpoint/2010/main" val="319759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All experiments were performed using rats with intra-IL expression of ChR2 45 days after saline or cocaine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 Example EPSCs evoked at −70 or +50 mV by optogenetic minimal stimulation of IL-to-NAcSh synapses in a saline-exposed rat before and during perfusion of Naspm.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(B and C) Consecutive trials of the example EPSCs in (A) at −70 (B) or +50 mV (C).</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(D) Example EPSCs evoked at −70 or +50 mV by optogenetic minimal stimulation of IL-to-NAcSh synapses in a cocaine-exposed rat before and during perfusion of Naspm.</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(E and F) Consecutive trials of the example EPSCs in (D) at −70 (E) or +50 mV (F).</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(G) Summarized results showing that in saline-exposed rats the failure rate of IL-to-NAcSh synaptic transmission was not changed at either −70 or +50 mV by perfusion of Naspm (−70 mV/+50 mV × control-acsf/Naspm: F1,16 = 0.01, p = 0.9, cell based; F1,10 = 0.3, p = 0.60, animal based; two-way ANOVA). In cocaine-exposed rats, the failure rate was significantly increased by perfusion of Naspm at −70 mV, but not at +50 mV (cell based: −70 mV/+50 mV × control-acsf/Naspm, F1,28 = 5.3, p = 0.03; two-way ANOVA; p &lt; 0.01, control-acsf versus Naspm at −70 mV, Bonferroni posttest; animal based: F1,12 = 7.9, p = 0.02).</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(H) Summarized results showing that inhibiting CP-AMPARs by Naspm caused re-emergence of silent synapses within the IL-to-NAcSh projection 45 days after cocaine self-administration (cell based: saline-control, 9.4% ± 3.6%, saline-Naspm, 6.9% ± 4.5%, n/m = 9/6; cocaine-control, 6.4% ± 3.3%, cocaine-Naspm, 18.3% ± 4.3%, n/m = 15/7; saline/cocaine × control/Naspm, F1,22 = 4.3, p = 0.04, two-way ANOVA; p = 0.02, cocaine control versus cocaine-Naspm, Bonferroni posttest; animal-based: F1,11 = 9.5, p = 0.01). </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0.05.</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59B942-BE38-4C97-B2AA-B093C5A9552F}" type="slidenum">
              <a:rPr lang="en-US" altLang="en-US"/>
              <a:pPr fontAlgn="base">
                <a:spcBef>
                  <a:spcPct val="0"/>
                </a:spcBef>
                <a:spcAft>
                  <a:spcPct val="0"/>
                </a:spcAft>
              </a:pPr>
              <a:t>20</a:t>
            </a:fld>
            <a:endParaRPr lang="en-US" altLang="en-US"/>
          </a:p>
        </p:txBody>
      </p:sp>
    </p:spTree>
    <p:extLst>
      <p:ext uri="{BB962C8B-B14F-4D97-AF65-F5344CB8AC3E}">
        <p14:creationId xmlns:p14="http://schemas.microsoft.com/office/powerpoint/2010/main" val="136302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All experiments were performed using rats with intra-IL expression of ChR2 45 days after saline or cocaine self-administration.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(A) Example EPSCs from IL-to-NAcSh synapses before and after LTD induction in saline- or cocaine-exposed rats.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(B) Summarized results showing that the LTD induction did not affect IL-to-NAcSh transmission significantly in saline-exposed rats but induced LTD in cocaine-exposed rats (cell based: saline/cocaine × LTD time course: F45,855 = 2.6, p &lt; 0.01, two-way ANOVA; p = 1.00, saline-preLTD [at data point indicated by “1”] versus saline-postLTD [at data point indicated by “2”]; p &lt; 0.01, cocaine-preLTD [at “1”] versus cocaine-postLTD [at “2”], Bonferroni posttest; animal based: F45,495 = 2.0, p &lt; 0.01).</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(C) Summarized results showing that LTD induction within the IL-to-NAcSh projection in cocaine-exposed rats was prevented in the presence of either APV or LY (APV/LY × LTD time course: F45,1035 = 1.0, p = 0.38, cell based; F45,315 = 1.2, p = 0.17, animal based). Insets show an example EPSCs before and after LTD induction.</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(D) Time course of EPSCs of an example recording of IL-to-NAcSh synapses in a saline-exposed rat before and after LTD induction, and during perfusion of Naspm after LTD. Inset shows averaged EPSCs taken around the time points as specified. Calibration bars, 30 pA, 10 ms.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(E) Time course of EPSCs of an example recording of IL-to-NAcSh synapses in a cocaine-exposed rat before and after LTD induction, and during perfusion of Naspm after LTD. Inset shows averaged EPSCs taken around the time points as specified. Calibration bars, 20 pA, 10 ms.</a:t>
            </a: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smtClean="0">
              <a:latin typeface="Arial" panose="020B0604020202020204" pitchFamily="34" charset="0"/>
              <a:ea typeface="IPAMincho" charset="0"/>
              <a:cs typeface="IPAMincho" charset="0"/>
            </a:endParaRPr>
          </a:p>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latin typeface="Arial" panose="020B0604020202020204" pitchFamily="34" charset="0"/>
                <a:ea typeface="IPAMincho" charset="0"/>
                <a:cs typeface="IPAMincho" charset="0"/>
              </a:rPr>
              <a:t>(F) Summarized results showing that in saline-exposed rats IL-to-NAcSh transmission was not affected by LTD induction and subsequent perfusion of Naspm (F2,16 = 2.2, p = 0.15, cell based; F2,12 = 2.9, p = 0.09, animal based, one-way ANOVA); in cocaine-exposed rats this transmission, which would be inhibited by Naspm, was no longer sensitive to Naspm after LTD induction (cell based: F2,20 = 26.5, p &lt; 0.01, one-way ANOVA; p &lt; 0.01, preLTD versus postLTD; p &lt; 0.01, preLTD versus postLTD-Naspm; p = 1.00, postLTD versus postLTD-Naspm, Bonferroni posttest; animal based: F2,10 = 18.2, p &lt; 0.01). </a:t>
            </a:r>
            <a:r>
              <a:rPr lang="en-US" altLang="en-US" baseline="33000" smtClean="0">
                <a:latin typeface="Arial" panose="020B0604020202020204" pitchFamily="34" charset="0"/>
                <a:ea typeface="IPAMincho" charset="0"/>
                <a:cs typeface="IPAMincho" charset="0"/>
              </a:rPr>
              <a:t>∗∗</a:t>
            </a:r>
            <a:r>
              <a:rPr lang="en-US" altLang="en-US" smtClean="0">
                <a:latin typeface="Arial" panose="020B0604020202020204" pitchFamily="34" charset="0"/>
                <a:ea typeface="IPAMincho" charset="0"/>
                <a:cs typeface="IPAMincho" charset="0"/>
              </a:rPr>
              <a:t>p &lt; 0.01; ns, not significant.</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066A95-A41A-4C3A-A619-CBBA4385BF28}"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51272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56D3206-A7F3-49EA-B90F-889110A2E872}"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1F518E-4770-477C-AC29-9DB23FA7099F}" type="slidenum">
              <a:rPr lang="en-US"/>
              <a:pPr>
                <a:defRPr/>
              </a:pPr>
              <a:t>‹#›</a:t>
            </a:fld>
            <a:endParaRPr lang="en-US"/>
          </a:p>
        </p:txBody>
      </p:sp>
    </p:spTree>
    <p:extLst>
      <p:ext uri="{BB962C8B-B14F-4D97-AF65-F5344CB8AC3E}">
        <p14:creationId xmlns:p14="http://schemas.microsoft.com/office/powerpoint/2010/main" val="346973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BDBF0F-D33A-4349-84EE-8D645B9CE22C}"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28475-A958-47E4-B0B8-BF8C736214C1}" type="slidenum">
              <a:rPr lang="en-US"/>
              <a:pPr>
                <a:defRPr/>
              </a:pPr>
              <a:t>‹#›</a:t>
            </a:fld>
            <a:endParaRPr lang="en-US"/>
          </a:p>
        </p:txBody>
      </p:sp>
    </p:spTree>
    <p:extLst>
      <p:ext uri="{BB962C8B-B14F-4D97-AF65-F5344CB8AC3E}">
        <p14:creationId xmlns:p14="http://schemas.microsoft.com/office/powerpoint/2010/main" val="357582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D0BD7-D1FD-43A8-B771-DECC2DD90B21}"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297314-8F87-4781-ACF3-6DF25F41F9EC}" type="slidenum">
              <a:rPr lang="en-US"/>
              <a:pPr>
                <a:defRPr/>
              </a:pPr>
              <a:t>‹#›</a:t>
            </a:fld>
            <a:endParaRPr lang="en-US"/>
          </a:p>
        </p:txBody>
      </p:sp>
    </p:spTree>
    <p:extLst>
      <p:ext uri="{BB962C8B-B14F-4D97-AF65-F5344CB8AC3E}">
        <p14:creationId xmlns:p14="http://schemas.microsoft.com/office/powerpoint/2010/main" val="259051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1917680" cy="1325563"/>
          </a:xfrm>
        </p:spPr>
        <p:txBody>
          <a:bodyPr/>
          <a:lstStyle>
            <a:lvl1pPr algn="ct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4320" y="1342188"/>
            <a:ext cx="11917680" cy="5515811"/>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EF63E2-CF9A-4BE4-9119-366F83AD3D51}"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301163" y="6361113"/>
            <a:ext cx="2743200" cy="365125"/>
          </a:xfrm>
        </p:spPr>
        <p:txBody>
          <a:bodyPr/>
          <a:lstStyle>
            <a:lvl1pPr>
              <a:defRPr smtClean="0">
                <a:solidFill>
                  <a:schemeClr val="tx1"/>
                </a:solidFill>
                <a:latin typeface="Times New Roman" panose="02020603050405020304" pitchFamily="18" charset="0"/>
                <a:cs typeface="Times New Roman" panose="02020603050405020304" pitchFamily="18" charset="0"/>
              </a:defRPr>
            </a:lvl1pPr>
          </a:lstStyle>
          <a:p>
            <a:pPr>
              <a:defRPr/>
            </a:pPr>
            <a:fld id="{794629AD-1F8B-4E3C-AFCB-AF6BA6FA9E0B}" type="slidenum">
              <a:rPr lang="en-US"/>
              <a:pPr>
                <a:defRPr/>
              </a:pPr>
              <a:t>‹#›</a:t>
            </a:fld>
            <a:endParaRPr lang="en-US" dirty="0"/>
          </a:p>
        </p:txBody>
      </p:sp>
    </p:spTree>
    <p:extLst>
      <p:ext uri="{BB962C8B-B14F-4D97-AF65-F5344CB8AC3E}">
        <p14:creationId xmlns:p14="http://schemas.microsoft.com/office/powerpoint/2010/main" val="370830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788A65-D66C-4CF9-92E0-545FD67A3E2C}"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E33E30-3CA3-4B7F-B4A8-32259B0FBBE1}" type="slidenum">
              <a:rPr lang="en-US"/>
              <a:pPr>
                <a:defRPr/>
              </a:pPr>
              <a:t>‹#›</a:t>
            </a:fld>
            <a:endParaRPr lang="en-US"/>
          </a:p>
        </p:txBody>
      </p:sp>
    </p:spTree>
    <p:extLst>
      <p:ext uri="{BB962C8B-B14F-4D97-AF65-F5344CB8AC3E}">
        <p14:creationId xmlns:p14="http://schemas.microsoft.com/office/powerpoint/2010/main" val="47280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D35E95-9C47-4FF3-917C-50A6E5F9F2C5}"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CAC6F3-E694-4583-A741-F7015658D15B}" type="slidenum">
              <a:rPr lang="en-US"/>
              <a:pPr>
                <a:defRPr/>
              </a:pPr>
              <a:t>‹#›</a:t>
            </a:fld>
            <a:endParaRPr lang="en-US"/>
          </a:p>
        </p:txBody>
      </p:sp>
    </p:spTree>
    <p:extLst>
      <p:ext uri="{BB962C8B-B14F-4D97-AF65-F5344CB8AC3E}">
        <p14:creationId xmlns:p14="http://schemas.microsoft.com/office/powerpoint/2010/main" val="190098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F2E8E4-1A1D-4966-9B4E-07172D772F23}" type="datetimeFigureOut">
              <a:rPr lang="en-US"/>
              <a:pPr>
                <a:defRPr/>
              </a:pPr>
              <a:t>4/6/2016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FC9AE6-C612-42A1-8C0D-9E41723749A1}" type="slidenum">
              <a:rPr lang="en-US"/>
              <a:pPr>
                <a:defRPr/>
              </a:pPr>
              <a:t>‹#›</a:t>
            </a:fld>
            <a:endParaRPr lang="en-US"/>
          </a:p>
        </p:txBody>
      </p:sp>
    </p:spTree>
    <p:extLst>
      <p:ext uri="{BB962C8B-B14F-4D97-AF65-F5344CB8AC3E}">
        <p14:creationId xmlns:p14="http://schemas.microsoft.com/office/powerpoint/2010/main" val="75236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FCED3F-5223-4470-B2FF-B0B880BFAD4C}" type="datetimeFigureOut">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B1EE0A-F3EB-4B40-A973-F5B9BA72AFDA}" type="slidenum">
              <a:rPr lang="en-US"/>
              <a:pPr>
                <a:defRPr/>
              </a:pPr>
              <a:t>‹#›</a:t>
            </a:fld>
            <a:endParaRPr lang="en-US"/>
          </a:p>
        </p:txBody>
      </p:sp>
    </p:spTree>
    <p:extLst>
      <p:ext uri="{BB962C8B-B14F-4D97-AF65-F5344CB8AC3E}">
        <p14:creationId xmlns:p14="http://schemas.microsoft.com/office/powerpoint/2010/main" val="28596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A2A483-771E-40D6-83BA-3425E5570C82}" type="datetimeFigureOut">
              <a:rPr lang="en-US"/>
              <a:pPr>
                <a:defRPr/>
              </a:pPr>
              <a:t>4/6/2016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60523C-BEAF-4F4C-AE84-1C02D6FC0AA1}" type="slidenum">
              <a:rPr lang="en-US"/>
              <a:pPr>
                <a:defRPr/>
              </a:pPr>
              <a:t>‹#›</a:t>
            </a:fld>
            <a:endParaRPr lang="en-US"/>
          </a:p>
        </p:txBody>
      </p:sp>
    </p:spTree>
    <p:extLst>
      <p:ext uri="{BB962C8B-B14F-4D97-AF65-F5344CB8AC3E}">
        <p14:creationId xmlns:p14="http://schemas.microsoft.com/office/powerpoint/2010/main" val="193075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8F29D-8EBE-4A46-AC5C-CF12064C455D}"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72B940-ECBA-4502-A845-3FAED8868624}" type="slidenum">
              <a:rPr lang="en-US"/>
              <a:pPr>
                <a:defRPr/>
              </a:pPr>
              <a:t>‹#›</a:t>
            </a:fld>
            <a:endParaRPr lang="en-US"/>
          </a:p>
        </p:txBody>
      </p:sp>
    </p:spTree>
    <p:extLst>
      <p:ext uri="{BB962C8B-B14F-4D97-AF65-F5344CB8AC3E}">
        <p14:creationId xmlns:p14="http://schemas.microsoft.com/office/powerpoint/2010/main" val="237110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40399-389F-4E86-9E34-2EA34A7497B9}"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9EDA6B-50B9-49E8-8910-F9CAE07442BD}" type="slidenum">
              <a:rPr lang="en-US"/>
              <a:pPr>
                <a:defRPr/>
              </a:pPr>
              <a:t>‹#›</a:t>
            </a:fld>
            <a:endParaRPr lang="en-US"/>
          </a:p>
        </p:txBody>
      </p:sp>
    </p:spTree>
    <p:extLst>
      <p:ext uri="{BB962C8B-B14F-4D97-AF65-F5344CB8AC3E}">
        <p14:creationId xmlns:p14="http://schemas.microsoft.com/office/powerpoint/2010/main" val="256853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FC1724D-C28B-425E-8243-38801B9E73F1}" type="datetimeFigureOut">
              <a:rPr lang="en-US"/>
              <a:pPr>
                <a:defRPr/>
              </a:pPr>
              <a:t>4/6/2016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8063AA5-C056-4B40-912A-EEDB163FCD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smtClean="0"/>
              <a:t>Cocaine self-administration and silent synapses</a:t>
            </a:r>
          </a:p>
        </p:txBody>
      </p:sp>
      <p:sp>
        <p:nvSpPr>
          <p:cNvPr id="4099" name="Subtitle 2"/>
          <p:cNvSpPr>
            <a:spLocks noGrp="1"/>
          </p:cNvSpPr>
          <p:nvPr>
            <p:ph type="subTitle" idx="1"/>
          </p:nvPr>
        </p:nvSpPr>
        <p:spPr/>
        <p:txBody>
          <a:bodyPr/>
          <a:lstStyle/>
          <a:p>
            <a:r>
              <a:rPr lang="en-US" altLang="en-US" smtClean="0"/>
              <a:t>Matthew A. Weber</a:t>
            </a:r>
          </a:p>
          <a:p>
            <a:r>
              <a:rPr lang="en-US" altLang="en-US" smtClean="0"/>
              <a:t>April 8</a:t>
            </a:r>
            <a:r>
              <a:rPr lang="en-US" altLang="en-US" baseline="30000" smtClean="0"/>
              <a:t>th</a:t>
            </a:r>
            <a:r>
              <a:rPr lang="en-US" altLang="en-US" smtClean="0"/>
              <a:t>,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et al., 2013: Figure 2</a:t>
            </a:r>
            <a:endParaRPr lang="en-US" dirty="0"/>
          </a:p>
        </p:txBody>
      </p:sp>
      <p:sp>
        <p:nvSpPr>
          <p:cNvPr id="3" name="Content Placeholder 2"/>
          <p:cNvSpPr>
            <a:spLocks noGrp="1"/>
          </p:cNvSpPr>
          <p:nvPr>
            <p:ph idx="1"/>
          </p:nvPr>
        </p:nvSpPr>
        <p:spPr/>
        <p:txBody>
          <a:bodyPr/>
          <a:lstStyle/>
          <a:p>
            <a:r>
              <a:rPr lang="en-US" dirty="0" smtClean="0"/>
              <a:t>Cocaine self-administration increases cocaine craving and increases the number of silent synapses after 1 day withdrawal, but not after 45 days withdrawal </a:t>
            </a:r>
            <a:endParaRPr lang="en-US" dirty="0"/>
          </a:p>
        </p:txBody>
      </p:sp>
      <p:pic>
        <p:nvPicPr>
          <p:cNvPr id="5" name="Picture 2" descr="Cocaine self-administration generates silent synapses in the BLA-to-NAc shell projection."/>
          <p:cNvPicPr>
            <a:picLocks noChangeAspect="1" noChangeArrowheads="1"/>
          </p:cNvPicPr>
          <p:nvPr/>
        </p:nvPicPr>
        <p:blipFill rotWithShape="1">
          <a:blip r:embed="rId2">
            <a:extLst>
              <a:ext uri="{28A0092B-C50C-407E-A947-70E740481C1C}">
                <a14:useLocalDpi xmlns:a14="http://schemas.microsoft.com/office/drawing/2010/main" val="0"/>
              </a:ext>
            </a:extLst>
          </a:blip>
          <a:srcRect r="55272" b="54410"/>
          <a:stretch/>
        </p:blipFill>
        <p:spPr bwMode="auto">
          <a:xfrm>
            <a:off x="385253" y="2267885"/>
            <a:ext cx="5970017" cy="2733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caine self-administration generates silent synapses in the BLA-to-NAc shell proj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80386" t="51646"/>
          <a:stretch/>
        </p:blipFill>
        <p:spPr bwMode="auto">
          <a:xfrm>
            <a:off x="6736624" y="2267885"/>
            <a:ext cx="2617903" cy="2899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me courses of cocaine incubation, disappearance of silent synapses and emergence of CP-AMPARs after withdrawal from cocaine self-admini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l="84482" t="71804"/>
          <a:stretch/>
        </p:blipFill>
        <p:spPr bwMode="auto">
          <a:xfrm>
            <a:off x="9368234" y="3944380"/>
            <a:ext cx="2676566" cy="28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3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et al., 2013: Figure 7</a:t>
            </a:r>
            <a:endParaRPr lang="en-US" dirty="0"/>
          </a:p>
        </p:txBody>
      </p:sp>
      <p:sp>
        <p:nvSpPr>
          <p:cNvPr id="3" name="Content Placeholder 2"/>
          <p:cNvSpPr>
            <a:spLocks noGrp="1"/>
          </p:cNvSpPr>
          <p:nvPr>
            <p:ph idx="1"/>
          </p:nvPr>
        </p:nvSpPr>
        <p:spPr/>
        <p:txBody>
          <a:bodyPr/>
          <a:lstStyle/>
          <a:p>
            <a:r>
              <a:rPr lang="en-US" dirty="0" smtClean="0"/>
              <a:t>Optical LTD reverses incubation of cocaine craving (likely through internalizing CP-AMPARs)</a:t>
            </a:r>
            <a:endParaRPr lang="en-US" dirty="0"/>
          </a:p>
        </p:txBody>
      </p:sp>
      <p:pic>
        <p:nvPicPr>
          <p:cNvPr id="9" name="Picture 2" descr="Reversing the maturation of silent synapses in the BLA-to-NAc projection reverses incubation of cocaine craving."/>
          <p:cNvPicPr>
            <a:picLocks noChangeAspect="1" noChangeArrowheads="1"/>
          </p:cNvPicPr>
          <p:nvPr/>
        </p:nvPicPr>
        <p:blipFill rotWithShape="1">
          <a:blip r:embed="rId2">
            <a:extLst>
              <a:ext uri="{28A0092B-C50C-407E-A947-70E740481C1C}">
                <a14:useLocalDpi xmlns:a14="http://schemas.microsoft.com/office/drawing/2010/main" val="0"/>
              </a:ext>
            </a:extLst>
          </a:blip>
          <a:srcRect r="68581"/>
          <a:stretch/>
        </p:blipFill>
        <p:spPr bwMode="auto">
          <a:xfrm>
            <a:off x="989951" y="2517451"/>
            <a:ext cx="3447553" cy="2957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versing the maturation of silent synapses in the BLA-to-NAc projection reverses incubation of cocaine craving."/>
          <p:cNvPicPr>
            <a:picLocks noChangeAspect="1" noChangeArrowheads="1"/>
          </p:cNvPicPr>
          <p:nvPr/>
        </p:nvPicPr>
        <p:blipFill rotWithShape="1">
          <a:blip r:embed="rId2">
            <a:extLst>
              <a:ext uri="{28A0092B-C50C-407E-A947-70E740481C1C}">
                <a14:useLocalDpi xmlns:a14="http://schemas.microsoft.com/office/drawing/2010/main" val="0"/>
              </a:ext>
            </a:extLst>
          </a:blip>
          <a:srcRect l="33738" r="29668"/>
          <a:stretch/>
        </p:blipFill>
        <p:spPr bwMode="auto">
          <a:xfrm>
            <a:off x="4437504" y="2514197"/>
            <a:ext cx="4015409" cy="2957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versing the maturation of silent synapses in the BLA-to-NAc projection reverses incubation of cocaine craving."/>
          <p:cNvPicPr>
            <a:picLocks noChangeAspect="1" noChangeArrowheads="1"/>
          </p:cNvPicPr>
          <p:nvPr/>
        </p:nvPicPr>
        <p:blipFill rotWithShape="1">
          <a:blip r:embed="rId2">
            <a:extLst>
              <a:ext uri="{28A0092B-C50C-407E-A947-70E740481C1C}">
                <a14:useLocalDpi xmlns:a14="http://schemas.microsoft.com/office/drawing/2010/main" val="0"/>
              </a:ext>
            </a:extLst>
          </a:blip>
          <a:srcRect l="72413"/>
          <a:stretch/>
        </p:blipFill>
        <p:spPr bwMode="auto">
          <a:xfrm>
            <a:off x="8452913" y="2514197"/>
            <a:ext cx="3027058" cy="295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5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274320" y="1342188"/>
            <a:ext cx="11917680" cy="5515811"/>
          </a:xfrm>
        </p:spPr>
        <p:txBody>
          <a:bodyPr>
            <a:normAutofit/>
          </a:bodyPr>
          <a:lstStyle/>
          <a:p>
            <a:r>
              <a:rPr lang="en-US" dirty="0" smtClean="0"/>
              <a:t>Glutamatergic </a:t>
            </a:r>
            <a:r>
              <a:rPr lang="en-US" dirty="0"/>
              <a:t>projections from </a:t>
            </a:r>
            <a:r>
              <a:rPr lang="en-US" dirty="0" err="1"/>
              <a:t>mPFC</a:t>
            </a:r>
            <a:r>
              <a:rPr lang="en-US" dirty="0"/>
              <a:t> to </a:t>
            </a:r>
            <a:r>
              <a:rPr lang="en-US" dirty="0" err="1"/>
              <a:t>NAc</a:t>
            </a:r>
            <a:endParaRPr lang="en-US" dirty="0"/>
          </a:p>
          <a:p>
            <a:pPr marL="0" indent="0">
              <a:buNone/>
            </a:pPr>
            <a:endParaRPr lang="en-US" dirty="0"/>
          </a:p>
        </p:txBody>
      </p:sp>
      <p:grpSp>
        <p:nvGrpSpPr>
          <p:cNvPr id="8" name="Group 7"/>
          <p:cNvGrpSpPr/>
          <p:nvPr/>
        </p:nvGrpSpPr>
        <p:grpSpPr>
          <a:xfrm>
            <a:off x="2938057" y="2068455"/>
            <a:ext cx="6590205" cy="4297680"/>
            <a:chOff x="2838206" y="2146833"/>
            <a:chExt cx="6590205" cy="4297680"/>
          </a:xfrm>
        </p:grpSpPr>
        <p:pic>
          <p:nvPicPr>
            <p:cNvPr id="4" name="Picture 3"/>
            <p:cNvPicPr>
              <a:picLocks noChangeAspect="1"/>
            </p:cNvPicPr>
            <p:nvPr/>
          </p:nvPicPr>
          <p:blipFill rotWithShape="1">
            <a:blip r:embed="rId2"/>
            <a:srcRect t="2601"/>
            <a:stretch/>
          </p:blipFill>
          <p:spPr>
            <a:xfrm>
              <a:off x="6220535" y="2146833"/>
              <a:ext cx="3207876" cy="4297680"/>
            </a:xfrm>
            <a:prstGeom prst="rect">
              <a:avLst/>
            </a:prstGeom>
          </p:spPr>
        </p:pic>
        <p:pic>
          <p:nvPicPr>
            <p:cNvPr id="5" name="Picture 4"/>
            <p:cNvPicPr>
              <a:picLocks noChangeAspect="1"/>
            </p:cNvPicPr>
            <p:nvPr/>
          </p:nvPicPr>
          <p:blipFill rotWithShape="1">
            <a:blip r:embed="rId3"/>
            <a:srcRect t="7170"/>
            <a:stretch/>
          </p:blipFill>
          <p:spPr>
            <a:xfrm>
              <a:off x="2838206" y="2146833"/>
              <a:ext cx="3103881" cy="4297680"/>
            </a:xfrm>
            <a:prstGeom prst="rect">
              <a:avLst/>
            </a:prstGeom>
          </p:spPr>
        </p:pic>
        <p:grpSp>
          <p:nvGrpSpPr>
            <p:cNvPr id="6" name="Group 5"/>
            <p:cNvGrpSpPr/>
            <p:nvPr/>
          </p:nvGrpSpPr>
          <p:grpSpPr>
            <a:xfrm>
              <a:off x="3036645" y="3549645"/>
              <a:ext cx="4024695" cy="1691861"/>
              <a:chOff x="5309853" y="3061828"/>
              <a:chExt cx="4024695" cy="1691861"/>
            </a:xfrm>
          </p:grpSpPr>
          <p:sp>
            <p:nvSpPr>
              <p:cNvPr id="10" name="Freeform 9"/>
              <p:cNvSpPr/>
              <p:nvPr/>
            </p:nvSpPr>
            <p:spPr>
              <a:xfrm>
                <a:off x="5589639" y="3061828"/>
                <a:ext cx="3598606" cy="1547043"/>
              </a:xfrm>
              <a:custGeom>
                <a:avLst/>
                <a:gdLst>
                  <a:gd name="connsiteX0" fmla="*/ 0 w 3598606"/>
                  <a:gd name="connsiteY0" fmla="*/ 367172 h 1547043"/>
                  <a:gd name="connsiteX1" fmla="*/ 1290484 w 3598606"/>
                  <a:gd name="connsiteY1" fmla="*/ 5837 h 1547043"/>
                  <a:gd name="connsiteX2" fmla="*/ 3141406 w 3598606"/>
                  <a:gd name="connsiteY2" fmla="*/ 625269 h 1547043"/>
                  <a:gd name="connsiteX3" fmla="*/ 3598606 w 3598606"/>
                  <a:gd name="connsiteY3" fmla="*/ 1547043 h 1547043"/>
                </a:gdLst>
                <a:ahLst/>
                <a:cxnLst>
                  <a:cxn ang="0">
                    <a:pos x="connsiteX0" y="connsiteY0"/>
                  </a:cxn>
                  <a:cxn ang="0">
                    <a:pos x="connsiteX1" y="connsiteY1"/>
                  </a:cxn>
                  <a:cxn ang="0">
                    <a:pos x="connsiteX2" y="connsiteY2"/>
                  </a:cxn>
                  <a:cxn ang="0">
                    <a:pos x="connsiteX3" y="connsiteY3"/>
                  </a:cxn>
                </a:cxnLst>
                <a:rect l="l" t="t" r="r" b="b"/>
                <a:pathLst>
                  <a:path w="3598606" h="1547043">
                    <a:moveTo>
                      <a:pt x="0" y="367172"/>
                    </a:moveTo>
                    <a:cubicBezTo>
                      <a:pt x="383458" y="164996"/>
                      <a:pt x="766916" y="-37179"/>
                      <a:pt x="1290484" y="5837"/>
                    </a:cubicBezTo>
                    <a:cubicBezTo>
                      <a:pt x="1814052" y="48853"/>
                      <a:pt x="2756719" y="368401"/>
                      <a:pt x="3141406" y="625269"/>
                    </a:cubicBezTo>
                    <a:cubicBezTo>
                      <a:pt x="3526093" y="882137"/>
                      <a:pt x="3562349" y="1214590"/>
                      <a:pt x="3598606" y="1547043"/>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0" idx="3"/>
              </p:cNvCxnSpPr>
              <p:nvPr/>
            </p:nvCxnSpPr>
            <p:spPr>
              <a:xfrm flipH="1">
                <a:off x="9045860" y="4608871"/>
                <a:ext cx="142385" cy="14410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88244" y="4605184"/>
                <a:ext cx="146304" cy="14850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09853" y="3303011"/>
                <a:ext cx="300800" cy="3008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993859" y="4550807"/>
              <a:ext cx="3720027" cy="1075769"/>
              <a:chOff x="8132974" y="2451623"/>
              <a:chExt cx="3720027" cy="1075769"/>
            </a:xfrm>
          </p:grpSpPr>
          <p:grpSp>
            <p:nvGrpSpPr>
              <p:cNvPr id="7" name="Group 6"/>
              <p:cNvGrpSpPr/>
              <p:nvPr/>
            </p:nvGrpSpPr>
            <p:grpSpPr>
              <a:xfrm>
                <a:off x="8132974" y="2451623"/>
                <a:ext cx="3568374" cy="1075769"/>
                <a:chOff x="5273284" y="4065010"/>
                <a:chExt cx="3568374" cy="1075769"/>
              </a:xfrm>
            </p:grpSpPr>
            <p:sp>
              <p:nvSpPr>
                <p:cNvPr id="11" name="Freeform 10"/>
                <p:cNvSpPr/>
                <p:nvPr/>
              </p:nvSpPr>
              <p:spPr>
                <a:xfrm>
                  <a:off x="5568108" y="4273175"/>
                  <a:ext cx="3273550" cy="711779"/>
                </a:xfrm>
                <a:custGeom>
                  <a:avLst/>
                  <a:gdLst>
                    <a:gd name="connsiteX0" fmla="*/ 0 w 3347884"/>
                    <a:gd name="connsiteY0" fmla="*/ 0 h 759542"/>
                    <a:gd name="connsiteX1" fmla="*/ 988142 w 3347884"/>
                    <a:gd name="connsiteY1" fmla="*/ 464574 h 759542"/>
                    <a:gd name="connsiteX2" fmla="*/ 2757949 w 3347884"/>
                    <a:gd name="connsiteY2" fmla="*/ 508819 h 759542"/>
                    <a:gd name="connsiteX3" fmla="*/ 3347884 w 3347884"/>
                    <a:gd name="connsiteY3" fmla="*/ 759542 h 759542"/>
                  </a:gdLst>
                  <a:ahLst/>
                  <a:cxnLst>
                    <a:cxn ang="0">
                      <a:pos x="connsiteX0" y="connsiteY0"/>
                    </a:cxn>
                    <a:cxn ang="0">
                      <a:pos x="connsiteX1" y="connsiteY1"/>
                    </a:cxn>
                    <a:cxn ang="0">
                      <a:pos x="connsiteX2" y="connsiteY2"/>
                    </a:cxn>
                    <a:cxn ang="0">
                      <a:pos x="connsiteX3" y="connsiteY3"/>
                    </a:cxn>
                  </a:cxnLst>
                  <a:rect l="l" t="t" r="r" b="b"/>
                  <a:pathLst>
                    <a:path w="3347884" h="759542">
                      <a:moveTo>
                        <a:pt x="0" y="0"/>
                      </a:moveTo>
                      <a:cubicBezTo>
                        <a:pt x="264242" y="189885"/>
                        <a:pt x="528484" y="379771"/>
                        <a:pt x="988142" y="464574"/>
                      </a:cubicBezTo>
                      <a:cubicBezTo>
                        <a:pt x="1447800" y="549377"/>
                        <a:pt x="2364659" y="459658"/>
                        <a:pt x="2757949" y="508819"/>
                      </a:cubicBezTo>
                      <a:cubicBezTo>
                        <a:pt x="3151239" y="557980"/>
                        <a:pt x="3249561" y="658761"/>
                        <a:pt x="3347884" y="759542"/>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73284" y="4065010"/>
                  <a:ext cx="300800" cy="3008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1" idx="3"/>
                </p:cNvCxnSpPr>
                <p:nvPr/>
              </p:nvCxnSpPr>
              <p:spPr>
                <a:xfrm flipH="1">
                  <a:off x="8798379" y="4984954"/>
                  <a:ext cx="43279" cy="1558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a:stCxn id="11" idx="3"/>
              </p:cNvCxnSpPr>
              <p:nvPr/>
            </p:nvCxnSpPr>
            <p:spPr>
              <a:xfrm>
                <a:off x="11701348" y="3371567"/>
                <a:ext cx="151653" cy="457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2856647" y="4386539"/>
              <a:ext cx="63304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56647" y="3287705"/>
              <a:ext cx="0" cy="11064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484927" y="3799999"/>
              <a:ext cx="264318" cy="590549"/>
            </a:xfrm>
            <a:custGeom>
              <a:avLst/>
              <a:gdLst>
                <a:gd name="connsiteX0" fmla="*/ 0 w 269081"/>
                <a:gd name="connsiteY0" fmla="*/ 583406 h 583406"/>
                <a:gd name="connsiteX1" fmla="*/ 11906 w 269081"/>
                <a:gd name="connsiteY1" fmla="*/ 488156 h 583406"/>
                <a:gd name="connsiteX2" fmla="*/ 23812 w 269081"/>
                <a:gd name="connsiteY2" fmla="*/ 445294 h 583406"/>
                <a:gd name="connsiteX3" fmla="*/ 33337 w 269081"/>
                <a:gd name="connsiteY3" fmla="*/ 402431 h 583406"/>
                <a:gd name="connsiteX4" fmla="*/ 42862 w 269081"/>
                <a:gd name="connsiteY4" fmla="*/ 361950 h 583406"/>
                <a:gd name="connsiteX5" fmla="*/ 57150 w 269081"/>
                <a:gd name="connsiteY5" fmla="*/ 314325 h 583406"/>
                <a:gd name="connsiteX6" fmla="*/ 78581 w 269081"/>
                <a:gd name="connsiteY6" fmla="*/ 266700 h 583406"/>
                <a:gd name="connsiteX7" fmla="*/ 95250 w 269081"/>
                <a:gd name="connsiteY7" fmla="*/ 230981 h 583406"/>
                <a:gd name="connsiteX8" fmla="*/ 119062 w 269081"/>
                <a:gd name="connsiteY8" fmla="*/ 190500 h 583406"/>
                <a:gd name="connsiteX9" fmla="*/ 145256 w 269081"/>
                <a:gd name="connsiteY9" fmla="*/ 147637 h 583406"/>
                <a:gd name="connsiteX10" fmla="*/ 164306 w 269081"/>
                <a:gd name="connsiteY10" fmla="*/ 114300 h 583406"/>
                <a:gd name="connsiteX11" fmla="*/ 197643 w 269081"/>
                <a:gd name="connsiteY11" fmla="*/ 76200 h 583406"/>
                <a:gd name="connsiteX12" fmla="*/ 226218 w 269081"/>
                <a:gd name="connsiteY12" fmla="*/ 42862 h 583406"/>
                <a:gd name="connsiteX13" fmla="*/ 252412 w 269081"/>
                <a:gd name="connsiteY13" fmla="*/ 19050 h 583406"/>
                <a:gd name="connsiteX14" fmla="*/ 269081 w 269081"/>
                <a:gd name="connsiteY14" fmla="*/ 0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81" h="583406">
                  <a:moveTo>
                    <a:pt x="0" y="583406"/>
                  </a:moveTo>
                  <a:cubicBezTo>
                    <a:pt x="3968" y="547290"/>
                    <a:pt x="7937" y="511175"/>
                    <a:pt x="11906" y="488156"/>
                  </a:cubicBezTo>
                  <a:cubicBezTo>
                    <a:pt x="15875" y="465137"/>
                    <a:pt x="20240" y="459581"/>
                    <a:pt x="23812" y="445294"/>
                  </a:cubicBezTo>
                  <a:cubicBezTo>
                    <a:pt x="27384" y="431007"/>
                    <a:pt x="30162" y="416322"/>
                    <a:pt x="33337" y="402431"/>
                  </a:cubicBezTo>
                  <a:cubicBezTo>
                    <a:pt x="36512" y="388540"/>
                    <a:pt x="38893" y="376634"/>
                    <a:pt x="42862" y="361950"/>
                  </a:cubicBezTo>
                  <a:cubicBezTo>
                    <a:pt x="46831" y="347266"/>
                    <a:pt x="51197" y="330200"/>
                    <a:pt x="57150" y="314325"/>
                  </a:cubicBezTo>
                  <a:cubicBezTo>
                    <a:pt x="63103" y="298450"/>
                    <a:pt x="72231" y="280591"/>
                    <a:pt x="78581" y="266700"/>
                  </a:cubicBezTo>
                  <a:cubicBezTo>
                    <a:pt x="84931" y="252809"/>
                    <a:pt x="88503" y="243681"/>
                    <a:pt x="95250" y="230981"/>
                  </a:cubicBezTo>
                  <a:cubicBezTo>
                    <a:pt x="101997" y="218281"/>
                    <a:pt x="110728" y="204391"/>
                    <a:pt x="119062" y="190500"/>
                  </a:cubicBezTo>
                  <a:cubicBezTo>
                    <a:pt x="127396" y="176609"/>
                    <a:pt x="137715" y="160337"/>
                    <a:pt x="145256" y="147637"/>
                  </a:cubicBezTo>
                  <a:cubicBezTo>
                    <a:pt x="152797" y="134937"/>
                    <a:pt x="155575" y="126206"/>
                    <a:pt x="164306" y="114300"/>
                  </a:cubicBezTo>
                  <a:cubicBezTo>
                    <a:pt x="173037" y="102394"/>
                    <a:pt x="187324" y="88106"/>
                    <a:pt x="197643" y="76200"/>
                  </a:cubicBezTo>
                  <a:cubicBezTo>
                    <a:pt x="207962" y="64294"/>
                    <a:pt x="217090" y="52387"/>
                    <a:pt x="226218" y="42862"/>
                  </a:cubicBezTo>
                  <a:cubicBezTo>
                    <a:pt x="235346" y="33337"/>
                    <a:pt x="245268" y="26194"/>
                    <a:pt x="252412" y="19050"/>
                  </a:cubicBezTo>
                  <a:cubicBezTo>
                    <a:pt x="259556" y="11906"/>
                    <a:pt x="264318" y="5953"/>
                    <a:pt x="269081"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856276" y="3292793"/>
              <a:ext cx="892969" cy="507206"/>
            </a:xfrm>
            <a:custGeom>
              <a:avLst/>
              <a:gdLst>
                <a:gd name="connsiteX0" fmla="*/ 0 w 895350"/>
                <a:gd name="connsiteY0" fmla="*/ 0 h 507206"/>
                <a:gd name="connsiteX1" fmla="*/ 64293 w 895350"/>
                <a:gd name="connsiteY1" fmla="*/ 28575 h 507206"/>
                <a:gd name="connsiteX2" fmla="*/ 126206 w 895350"/>
                <a:gd name="connsiteY2" fmla="*/ 57150 h 507206"/>
                <a:gd name="connsiteX3" fmla="*/ 190500 w 895350"/>
                <a:gd name="connsiteY3" fmla="*/ 88106 h 507206"/>
                <a:gd name="connsiteX4" fmla="*/ 233362 w 895350"/>
                <a:gd name="connsiteY4" fmla="*/ 107156 h 507206"/>
                <a:gd name="connsiteX5" fmla="*/ 297656 w 895350"/>
                <a:gd name="connsiteY5" fmla="*/ 138112 h 507206"/>
                <a:gd name="connsiteX6" fmla="*/ 361950 w 895350"/>
                <a:gd name="connsiteY6" fmla="*/ 173831 h 507206"/>
                <a:gd name="connsiteX7" fmla="*/ 423862 w 895350"/>
                <a:gd name="connsiteY7" fmla="*/ 202406 h 507206"/>
                <a:gd name="connsiteX8" fmla="*/ 485775 w 895350"/>
                <a:gd name="connsiteY8" fmla="*/ 238125 h 507206"/>
                <a:gd name="connsiteX9" fmla="*/ 550068 w 895350"/>
                <a:gd name="connsiteY9" fmla="*/ 271462 h 507206"/>
                <a:gd name="connsiteX10" fmla="*/ 607218 w 895350"/>
                <a:gd name="connsiteY10" fmla="*/ 307181 h 507206"/>
                <a:gd name="connsiteX11" fmla="*/ 664368 w 895350"/>
                <a:gd name="connsiteY11" fmla="*/ 345281 h 507206"/>
                <a:gd name="connsiteX12" fmla="*/ 728662 w 895350"/>
                <a:gd name="connsiteY12" fmla="*/ 383381 h 507206"/>
                <a:gd name="connsiteX13" fmla="*/ 783431 w 895350"/>
                <a:gd name="connsiteY13" fmla="*/ 423862 h 507206"/>
                <a:gd name="connsiteX14" fmla="*/ 838200 w 895350"/>
                <a:gd name="connsiteY14" fmla="*/ 464343 h 507206"/>
                <a:gd name="connsiteX15" fmla="*/ 895350 w 895350"/>
                <a:gd name="connsiteY15" fmla="*/ 507206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5350" h="507206">
                  <a:moveTo>
                    <a:pt x="0" y="0"/>
                  </a:moveTo>
                  <a:lnTo>
                    <a:pt x="64293" y="28575"/>
                  </a:lnTo>
                  <a:lnTo>
                    <a:pt x="126206" y="57150"/>
                  </a:lnTo>
                  <a:lnTo>
                    <a:pt x="190500" y="88106"/>
                  </a:lnTo>
                  <a:cubicBezTo>
                    <a:pt x="208359" y="96440"/>
                    <a:pt x="215503" y="98822"/>
                    <a:pt x="233362" y="107156"/>
                  </a:cubicBezTo>
                  <a:cubicBezTo>
                    <a:pt x="251221" y="115490"/>
                    <a:pt x="276225" y="127000"/>
                    <a:pt x="297656" y="138112"/>
                  </a:cubicBezTo>
                  <a:cubicBezTo>
                    <a:pt x="319087" y="149224"/>
                    <a:pt x="340916" y="163115"/>
                    <a:pt x="361950" y="173831"/>
                  </a:cubicBezTo>
                  <a:cubicBezTo>
                    <a:pt x="382984" y="184547"/>
                    <a:pt x="403225" y="191690"/>
                    <a:pt x="423862" y="202406"/>
                  </a:cubicBezTo>
                  <a:cubicBezTo>
                    <a:pt x="444500" y="213122"/>
                    <a:pt x="464741" y="226616"/>
                    <a:pt x="485775" y="238125"/>
                  </a:cubicBezTo>
                  <a:cubicBezTo>
                    <a:pt x="506809" y="249634"/>
                    <a:pt x="529828" y="259953"/>
                    <a:pt x="550068" y="271462"/>
                  </a:cubicBezTo>
                  <a:cubicBezTo>
                    <a:pt x="570308" y="282971"/>
                    <a:pt x="588168" y="294878"/>
                    <a:pt x="607218" y="307181"/>
                  </a:cubicBezTo>
                  <a:cubicBezTo>
                    <a:pt x="626268" y="319484"/>
                    <a:pt x="644127" y="332581"/>
                    <a:pt x="664368" y="345281"/>
                  </a:cubicBezTo>
                  <a:cubicBezTo>
                    <a:pt x="684609" y="357981"/>
                    <a:pt x="708818" y="370284"/>
                    <a:pt x="728662" y="383381"/>
                  </a:cubicBezTo>
                  <a:cubicBezTo>
                    <a:pt x="748506" y="396478"/>
                    <a:pt x="783431" y="423862"/>
                    <a:pt x="783431" y="423862"/>
                  </a:cubicBezTo>
                  <a:lnTo>
                    <a:pt x="838200" y="464343"/>
                  </a:lnTo>
                  <a:lnTo>
                    <a:pt x="895350" y="50720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2856275" y="4398891"/>
              <a:ext cx="649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56276" y="4384605"/>
              <a:ext cx="0" cy="6488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42361" y="5038249"/>
              <a:ext cx="73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3484784" y="4397693"/>
              <a:ext cx="71579" cy="638175"/>
            </a:xfrm>
            <a:custGeom>
              <a:avLst/>
              <a:gdLst>
                <a:gd name="connsiteX0" fmla="*/ 7285 w 71579"/>
                <a:gd name="connsiteY0" fmla="*/ 0 h 638175"/>
                <a:gd name="connsiteX1" fmla="*/ 141 w 71579"/>
                <a:gd name="connsiteY1" fmla="*/ 69056 h 638175"/>
                <a:gd name="connsiteX2" fmla="*/ 2522 w 71579"/>
                <a:gd name="connsiteY2" fmla="*/ 128587 h 638175"/>
                <a:gd name="connsiteX3" fmla="*/ 2522 w 71579"/>
                <a:gd name="connsiteY3" fmla="*/ 178593 h 638175"/>
                <a:gd name="connsiteX4" fmla="*/ 4904 w 71579"/>
                <a:gd name="connsiteY4" fmla="*/ 228600 h 638175"/>
                <a:gd name="connsiteX5" fmla="*/ 9666 w 71579"/>
                <a:gd name="connsiteY5" fmla="*/ 297656 h 638175"/>
                <a:gd name="connsiteX6" fmla="*/ 14429 w 71579"/>
                <a:gd name="connsiteY6" fmla="*/ 359568 h 638175"/>
                <a:gd name="connsiteX7" fmla="*/ 23954 w 71579"/>
                <a:gd name="connsiteY7" fmla="*/ 428625 h 638175"/>
                <a:gd name="connsiteX8" fmla="*/ 38241 w 71579"/>
                <a:gd name="connsiteY8" fmla="*/ 495300 h 638175"/>
                <a:gd name="connsiteX9" fmla="*/ 50147 w 71579"/>
                <a:gd name="connsiteY9" fmla="*/ 559593 h 638175"/>
                <a:gd name="connsiteX10" fmla="*/ 71579 w 71579"/>
                <a:gd name="connsiteY10"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79" h="638175">
                  <a:moveTo>
                    <a:pt x="7285" y="0"/>
                  </a:moveTo>
                  <a:cubicBezTo>
                    <a:pt x="4110" y="23812"/>
                    <a:pt x="935" y="47625"/>
                    <a:pt x="141" y="69056"/>
                  </a:cubicBezTo>
                  <a:cubicBezTo>
                    <a:pt x="-653" y="90487"/>
                    <a:pt x="2125" y="110331"/>
                    <a:pt x="2522" y="128587"/>
                  </a:cubicBezTo>
                  <a:cubicBezTo>
                    <a:pt x="2919" y="146843"/>
                    <a:pt x="2125" y="161924"/>
                    <a:pt x="2522" y="178593"/>
                  </a:cubicBezTo>
                  <a:cubicBezTo>
                    <a:pt x="2919" y="195262"/>
                    <a:pt x="3713" y="208756"/>
                    <a:pt x="4904" y="228600"/>
                  </a:cubicBezTo>
                  <a:cubicBezTo>
                    <a:pt x="6095" y="248444"/>
                    <a:pt x="8079" y="275828"/>
                    <a:pt x="9666" y="297656"/>
                  </a:cubicBezTo>
                  <a:cubicBezTo>
                    <a:pt x="11253" y="319484"/>
                    <a:pt x="12048" y="337740"/>
                    <a:pt x="14429" y="359568"/>
                  </a:cubicBezTo>
                  <a:cubicBezTo>
                    <a:pt x="16810" y="381396"/>
                    <a:pt x="19985" y="406003"/>
                    <a:pt x="23954" y="428625"/>
                  </a:cubicBezTo>
                  <a:cubicBezTo>
                    <a:pt x="27923" y="451247"/>
                    <a:pt x="33876" y="473472"/>
                    <a:pt x="38241" y="495300"/>
                  </a:cubicBezTo>
                  <a:cubicBezTo>
                    <a:pt x="42606" y="517128"/>
                    <a:pt x="44591" y="535781"/>
                    <a:pt x="50147" y="559593"/>
                  </a:cubicBezTo>
                  <a:cubicBezTo>
                    <a:pt x="55703" y="583405"/>
                    <a:pt x="63641" y="610790"/>
                    <a:pt x="71579" y="638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370992" y="4870286"/>
              <a:ext cx="1293308" cy="1208569"/>
            </a:xfrm>
            <a:custGeom>
              <a:avLst/>
              <a:gdLst>
                <a:gd name="connsiteX0" fmla="*/ 311952 w 1293308"/>
                <a:gd name="connsiteY0" fmla="*/ 51282 h 1208569"/>
                <a:gd name="connsiteX1" fmla="*/ 300046 w 1293308"/>
                <a:gd name="connsiteY1" fmla="*/ 103669 h 1208569"/>
                <a:gd name="connsiteX2" fmla="*/ 288140 w 1293308"/>
                <a:gd name="connsiteY2" fmla="*/ 160819 h 1208569"/>
                <a:gd name="connsiteX3" fmla="*/ 283377 w 1293308"/>
                <a:gd name="connsiteY3" fmla="*/ 196538 h 1208569"/>
                <a:gd name="connsiteX4" fmla="*/ 280996 w 1293308"/>
                <a:gd name="connsiteY4" fmla="*/ 258450 h 1208569"/>
                <a:gd name="connsiteX5" fmla="*/ 283377 w 1293308"/>
                <a:gd name="connsiteY5" fmla="*/ 317982 h 1208569"/>
                <a:gd name="connsiteX6" fmla="*/ 288140 w 1293308"/>
                <a:gd name="connsiteY6" fmla="*/ 379894 h 1208569"/>
                <a:gd name="connsiteX7" fmla="*/ 300046 w 1293308"/>
                <a:gd name="connsiteY7" fmla="*/ 444188 h 1208569"/>
                <a:gd name="connsiteX8" fmla="*/ 316715 w 1293308"/>
                <a:gd name="connsiteY8" fmla="*/ 496575 h 1208569"/>
                <a:gd name="connsiteX9" fmla="*/ 333384 w 1293308"/>
                <a:gd name="connsiteY9" fmla="*/ 553725 h 1208569"/>
                <a:gd name="connsiteX10" fmla="*/ 359577 w 1293308"/>
                <a:gd name="connsiteY10" fmla="*/ 606113 h 1208569"/>
                <a:gd name="connsiteX11" fmla="*/ 388152 w 1293308"/>
                <a:gd name="connsiteY11" fmla="*/ 658500 h 1208569"/>
                <a:gd name="connsiteX12" fmla="*/ 416727 w 1293308"/>
                <a:gd name="connsiteY12" fmla="*/ 708507 h 1208569"/>
                <a:gd name="connsiteX13" fmla="*/ 452446 w 1293308"/>
                <a:gd name="connsiteY13" fmla="*/ 756132 h 1208569"/>
                <a:gd name="connsiteX14" fmla="*/ 490546 w 1293308"/>
                <a:gd name="connsiteY14" fmla="*/ 801375 h 1208569"/>
                <a:gd name="connsiteX15" fmla="*/ 533409 w 1293308"/>
                <a:gd name="connsiteY15" fmla="*/ 849000 h 1208569"/>
                <a:gd name="connsiteX16" fmla="*/ 576271 w 1293308"/>
                <a:gd name="connsiteY16" fmla="*/ 879957 h 1208569"/>
                <a:gd name="connsiteX17" fmla="*/ 628659 w 1293308"/>
                <a:gd name="connsiteY17" fmla="*/ 915675 h 1208569"/>
                <a:gd name="connsiteX18" fmla="*/ 683427 w 1293308"/>
                <a:gd name="connsiteY18" fmla="*/ 937107 h 1208569"/>
                <a:gd name="connsiteX19" fmla="*/ 742959 w 1293308"/>
                <a:gd name="connsiteY19" fmla="*/ 953775 h 1208569"/>
                <a:gd name="connsiteX20" fmla="*/ 800109 w 1293308"/>
                <a:gd name="connsiteY20" fmla="*/ 960919 h 1208569"/>
                <a:gd name="connsiteX21" fmla="*/ 859640 w 1293308"/>
                <a:gd name="connsiteY21" fmla="*/ 953775 h 1208569"/>
                <a:gd name="connsiteX22" fmla="*/ 912027 w 1293308"/>
                <a:gd name="connsiteY22" fmla="*/ 937107 h 1208569"/>
                <a:gd name="connsiteX23" fmla="*/ 971559 w 1293308"/>
                <a:gd name="connsiteY23" fmla="*/ 913294 h 1208569"/>
                <a:gd name="connsiteX24" fmla="*/ 1019184 w 1293308"/>
                <a:gd name="connsiteY24" fmla="*/ 882338 h 1208569"/>
                <a:gd name="connsiteX25" fmla="*/ 1069190 w 1293308"/>
                <a:gd name="connsiteY25" fmla="*/ 841857 h 1208569"/>
                <a:gd name="connsiteX26" fmla="*/ 1257309 w 1293308"/>
                <a:gd name="connsiteY26" fmla="*/ 982350 h 1208569"/>
                <a:gd name="connsiteX27" fmla="*/ 1290646 w 1293308"/>
                <a:gd name="connsiteY27" fmla="*/ 1008544 h 1208569"/>
                <a:gd name="connsiteX28" fmla="*/ 1219209 w 1293308"/>
                <a:gd name="connsiteY28" fmla="*/ 1079982 h 1208569"/>
                <a:gd name="connsiteX29" fmla="*/ 1147771 w 1293308"/>
                <a:gd name="connsiteY29" fmla="*/ 1110938 h 1208569"/>
                <a:gd name="connsiteX30" fmla="*/ 1085859 w 1293308"/>
                <a:gd name="connsiteY30" fmla="*/ 1127607 h 1208569"/>
                <a:gd name="connsiteX31" fmla="*/ 1050140 w 1293308"/>
                <a:gd name="connsiteY31" fmla="*/ 1163325 h 1208569"/>
                <a:gd name="connsiteX32" fmla="*/ 981084 w 1293308"/>
                <a:gd name="connsiteY32" fmla="*/ 1179994 h 1208569"/>
                <a:gd name="connsiteX33" fmla="*/ 926315 w 1293308"/>
                <a:gd name="connsiteY33" fmla="*/ 1196663 h 1208569"/>
                <a:gd name="connsiteX34" fmla="*/ 869165 w 1293308"/>
                <a:gd name="connsiteY34" fmla="*/ 1201425 h 1208569"/>
                <a:gd name="connsiteX35" fmla="*/ 807252 w 1293308"/>
                <a:gd name="connsiteY35" fmla="*/ 1208569 h 1208569"/>
                <a:gd name="connsiteX36" fmla="*/ 747721 w 1293308"/>
                <a:gd name="connsiteY36" fmla="*/ 1206188 h 1208569"/>
                <a:gd name="connsiteX37" fmla="*/ 688190 w 1293308"/>
                <a:gd name="connsiteY37" fmla="*/ 1206188 h 1208569"/>
                <a:gd name="connsiteX38" fmla="*/ 631040 w 1293308"/>
                <a:gd name="connsiteY38" fmla="*/ 1196663 h 1208569"/>
                <a:gd name="connsiteX39" fmla="*/ 573890 w 1293308"/>
                <a:gd name="connsiteY39" fmla="*/ 1187138 h 1208569"/>
                <a:gd name="connsiteX40" fmla="*/ 521502 w 1293308"/>
                <a:gd name="connsiteY40" fmla="*/ 1170469 h 1208569"/>
                <a:gd name="connsiteX41" fmla="*/ 469115 w 1293308"/>
                <a:gd name="connsiteY41" fmla="*/ 1144275 h 1208569"/>
                <a:gd name="connsiteX42" fmla="*/ 404821 w 1293308"/>
                <a:gd name="connsiteY42" fmla="*/ 1122844 h 1208569"/>
                <a:gd name="connsiteX43" fmla="*/ 357196 w 1293308"/>
                <a:gd name="connsiteY43" fmla="*/ 1108557 h 1208569"/>
                <a:gd name="connsiteX44" fmla="*/ 309571 w 1293308"/>
                <a:gd name="connsiteY44" fmla="*/ 1099032 h 1208569"/>
                <a:gd name="connsiteX45" fmla="*/ 273852 w 1293308"/>
                <a:gd name="connsiteY45" fmla="*/ 1075219 h 1208569"/>
                <a:gd name="connsiteX46" fmla="*/ 238134 w 1293308"/>
                <a:gd name="connsiteY46" fmla="*/ 1029975 h 1208569"/>
                <a:gd name="connsiteX47" fmla="*/ 207177 w 1293308"/>
                <a:gd name="connsiteY47" fmla="*/ 984732 h 1208569"/>
                <a:gd name="connsiteX48" fmla="*/ 173840 w 1293308"/>
                <a:gd name="connsiteY48" fmla="*/ 929963 h 1208569"/>
                <a:gd name="connsiteX49" fmla="*/ 145265 w 1293308"/>
                <a:gd name="connsiteY49" fmla="*/ 872813 h 1208569"/>
                <a:gd name="connsiteX50" fmla="*/ 126215 w 1293308"/>
                <a:gd name="connsiteY50" fmla="*/ 822807 h 1208569"/>
                <a:gd name="connsiteX51" fmla="*/ 97640 w 1293308"/>
                <a:gd name="connsiteY51" fmla="*/ 765657 h 1208569"/>
                <a:gd name="connsiteX52" fmla="*/ 71446 w 1293308"/>
                <a:gd name="connsiteY52" fmla="*/ 713269 h 1208569"/>
                <a:gd name="connsiteX53" fmla="*/ 42871 w 1293308"/>
                <a:gd name="connsiteY53" fmla="*/ 660882 h 1208569"/>
                <a:gd name="connsiteX54" fmla="*/ 19059 w 1293308"/>
                <a:gd name="connsiteY54" fmla="*/ 606113 h 1208569"/>
                <a:gd name="connsiteX55" fmla="*/ 9 w 1293308"/>
                <a:gd name="connsiteY55" fmla="*/ 548963 h 1208569"/>
                <a:gd name="connsiteX56" fmla="*/ 21440 w 1293308"/>
                <a:gd name="connsiteY56" fmla="*/ 487050 h 1208569"/>
                <a:gd name="connsiteX57" fmla="*/ 28584 w 1293308"/>
                <a:gd name="connsiteY57" fmla="*/ 432282 h 1208569"/>
                <a:gd name="connsiteX58" fmla="*/ 42871 w 1293308"/>
                <a:gd name="connsiteY58" fmla="*/ 372750 h 1208569"/>
                <a:gd name="connsiteX59" fmla="*/ 59540 w 1293308"/>
                <a:gd name="connsiteY59" fmla="*/ 315600 h 1208569"/>
                <a:gd name="connsiteX60" fmla="*/ 78590 w 1293308"/>
                <a:gd name="connsiteY60" fmla="*/ 258450 h 1208569"/>
                <a:gd name="connsiteX61" fmla="*/ 102402 w 1293308"/>
                <a:gd name="connsiteY61" fmla="*/ 203682 h 1208569"/>
                <a:gd name="connsiteX62" fmla="*/ 135740 w 1293308"/>
                <a:gd name="connsiteY62" fmla="*/ 148913 h 1208569"/>
                <a:gd name="connsiteX63" fmla="*/ 161934 w 1293308"/>
                <a:gd name="connsiteY63" fmla="*/ 101288 h 1208569"/>
                <a:gd name="connsiteX64" fmla="*/ 204796 w 1293308"/>
                <a:gd name="connsiteY64" fmla="*/ 51282 h 1208569"/>
                <a:gd name="connsiteX65" fmla="*/ 247659 w 1293308"/>
                <a:gd name="connsiteY65" fmla="*/ 17944 h 1208569"/>
                <a:gd name="connsiteX66" fmla="*/ 300046 w 1293308"/>
                <a:gd name="connsiteY66" fmla="*/ 1275 h 1208569"/>
                <a:gd name="connsiteX67" fmla="*/ 311952 w 1293308"/>
                <a:gd name="connsiteY67" fmla="*/ 51282 h 120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93308" h="1208569">
                  <a:moveTo>
                    <a:pt x="311952" y="51282"/>
                  </a:moveTo>
                  <a:cubicBezTo>
                    <a:pt x="311952" y="68348"/>
                    <a:pt x="304015" y="85413"/>
                    <a:pt x="300046" y="103669"/>
                  </a:cubicBezTo>
                  <a:cubicBezTo>
                    <a:pt x="296077" y="121925"/>
                    <a:pt x="290918" y="145341"/>
                    <a:pt x="288140" y="160819"/>
                  </a:cubicBezTo>
                  <a:cubicBezTo>
                    <a:pt x="285362" y="176297"/>
                    <a:pt x="284568" y="180266"/>
                    <a:pt x="283377" y="196538"/>
                  </a:cubicBezTo>
                  <a:cubicBezTo>
                    <a:pt x="282186" y="212810"/>
                    <a:pt x="280996" y="238209"/>
                    <a:pt x="280996" y="258450"/>
                  </a:cubicBezTo>
                  <a:cubicBezTo>
                    <a:pt x="280996" y="278691"/>
                    <a:pt x="282186" y="297741"/>
                    <a:pt x="283377" y="317982"/>
                  </a:cubicBezTo>
                  <a:cubicBezTo>
                    <a:pt x="284568" y="338223"/>
                    <a:pt x="285362" y="358860"/>
                    <a:pt x="288140" y="379894"/>
                  </a:cubicBezTo>
                  <a:cubicBezTo>
                    <a:pt x="290918" y="400928"/>
                    <a:pt x="295284" y="424741"/>
                    <a:pt x="300046" y="444188"/>
                  </a:cubicBezTo>
                  <a:cubicBezTo>
                    <a:pt x="304808" y="463635"/>
                    <a:pt x="311159" y="478319"/>
                    <a:pt x="316715" y="496575"/>
                  </a:cubicBezTo>
                  <a:cubicBezTo>
                    <a:pt x="322271" y="514831"/>
                    <a:pt x="326240" y="535469"/>
                    <a:pt x="333384" y="553725"/>
                  </a:cubicBezTo>
                  <a:cubicBezTo>
                    <a:pt x="340528" y="571981"/>
                    <a:pt x="350449" y="588650"/>
                    <a:pt x="359577" y="606113"/>
                  </a:cubicBezTo>
                  <a:cubicBezTo>
                    <a:pt x="368705" y="623576"/>
                    <a:pt x="378627" y="641434"/>
                    <a:pt x="388152" y="658500"/>
                  </a:cubicBezTo>
                  <a:cubicBezTo>
                    <a:pt x="397677" y="675566"/>
                    <a:pt x="406011" y="692235"/>
                    <a:pt x="416727" y="708507"/>
                  </a:cubicBezTo>
                  <a:cubicBezTo>
                    <a:pt x="427443" y="724779"/>
                    <a:pt x="440143" y="740654"/>
                    <a:pt x="452446" y="756132"/>
                  </a:cubicBezTo>
                  <a:cubicBezTo>
                    <a:pt x="464749" y="771610"/>
                    <a:pt x="477052" y="785897"/>
                    <a:pt x="490546" y="801375"/>
                  </a:cubicBezTo>
                  <a:cubicBezTo>
                    <a:pt x="504040" y="816853"/>
                    <a:pt x="519122" y="835903"/>
                    <a:pt x="533409" y="849000"/>
                  </a:cubicBezTo>
                  <a:cubicBezTo>
                    <a:pt x="547697" y="862097"/>
                    <a:pt x="560396" y="868845"/>
                    <a:pt x="576271" y="879957"/>
                  </a:cubicBezTo>
                  <a:cubicBezTo>
                    <a:pt x="592146" y="891070"/>
                    <a:pt x="610800" y="906150"/>
                    <a:pt x="628659" y="915675"/>
                  </a:cubicBezTo>
                  <a:cubicBezTo>
                    <a:pt x="646518" y="925200"/>
                    <a:pt x="664377" y="930757"/>
                    <a:pt x="683427" y="937107"/>
                  </a:cubicBezTo>
                  <a:cubicBezTo>
                    <a:pt x="702477" y="943457"/>
                    <a:pt x="723512" y="949806"/>
                    <a:pt x="742959" y="953775"/>
                  </a:cubicBezTo>
                  <a:cubicBezTo>
                    <a:pt x="762406" y="957744"/>
                    <a:pt x="780662" y="960919"/>
                    <a:pt x="800109" y="960919"/>
                  </a:cubicBezTo>
                  <a:cubicBezTo>
                    <a:pt x="819556" y="960919"/>
                    <a:pt x="840987" y="957744"/>
                    <a:pt x="859640" y="953775"/>
                  </a:cubicBezTo>
                  <a:cubicBezTo>
                    <a:pt x="878293" y="949806"/>
                    <a:pt x="893374" y="943854"/>
                    <a:pt x="912027" y="937107"/>
                  </a:cubicBezTo>
                  <a:cubicBezTo>
                    <a:pt x="930680" y="930360"/>
                    <a:pt x="953700" y="922422"/>
                    <a:pt x="971559" y="913294"/>
                  </a:cubicBezTo>
                  <a:cubicBezTo>
                    <a:pt x="989418" y="904166"/>
                    <a:pt x="1002912" y="894244"/>
                    <a:pt x="1019184" y="882338"/>
                  </a:cubicBezTo>
                  <a:cubicBezTo>
                    <a:pt x="1035456" y="870432"/>
                    <a:pt x="1029503" y="825188"/>
                    <a:pt x="1069190" y="841857"/>
                  </a:cubicBezTo>
                  <a:cubicBezTo>
                    <a:pt x="1108878" y="858526"/>
                    <a:pt x="1220400" y="954569"/>
                    <a:pt x="1257309" y="982350"/>
                  </a:cubicBezTo>
                  <a:cubicBezTo>
                    <a:pt x="1294218" y="1010131"/>
                    <a:pt x="1296996" y="992272"/>
                    <a:pt x="1290646" y="1008544"/>
                  </a:cubicBezTo>
                  <a:cubicBezTo>
                    <a:pt x="1284296" y="1024816"/>
                    <a:pt x="1243021" y="1062916"/>
                    <a:pt x="1219209" y="1079982"/>
                  </a:cubicBezTo>
                  <a:cubicBezTo>
                    <a:pt x="1195397" y="1097048"/>
                    <a:pt x="1169996" y="1103001"/>
                    <a:pt x="1147771" y="1110938"/>
                  </a:cubicBezTo>
                  <a:cubicBezTo>
                    <a:pt x="1125546" y="1118876"/>
                    <a:pt x="1102131" y="1118876"/>
                    <a:pt x="1085859" y="1127607"/>
                  </a:cubicBezTo>
                  <a:cubicBezTo>
                    <a:pt x="1069587" y="1136338"/>
                    <a:pt x="1067602" y="1154594"/>
                    <a:pt x="1050140" y="1163325"/>
                  </a:cubicBezTo>
                  <a:cubicBezTo>
                    <a:pt x="1032678" y="1172056"/>
                    <a:pt x="1001721" y="1174438"/>
                    <a:pt x="981084" y="1179994"/>
                  </a:cubicBezTo>
                  <a:cubicBezTo>
                    <a:pt x="960447" y="1185550"/>
                    <a:pt x="944968" y="1193091"/>
                    <a:pt x="926315" y="1196663"/>
                  </a:cubicBezTo>
                  <a:cubicBezTo>
                    <a:pt x="907662" y="1200235"/>
                    <a:pt x="889009" y="1199441"/>
                    <a:pt x="869165" y="1201425"/>
                  </a:cubicBezTo>
                  <a:cubicBezTo>
                    <a:pt x="849321" y="1203409"/>
                    <a:pt x="827493" y="1207775"/>
                    <a:pt x="807252" y="1208569"/>
                  </a:cubicBezTo>
                  <a:lnTo>
                    <a:pt x="747721" y="1206188"/>
                  </a:lnTo>
                  <a:cubicBezTo>
                    <a:pt x="727877" y="1205791"/>
                    <a:pt x="707637" y="1207775"/>
                    <a:pt x="688190" y="1206188"/>
                  </a:cubicBezTo>
                  <a:cubicBezTo>
                    <a:pt x="668743" y="1204601"/>
                    <a:pt x="631040" y="1196663"/>
                    <a:pt x="631040" y="1196663"/>
                  </a:cubicBezTo>
                  <a:cubicBezTo>
                    <a:pt x="611990" y="1193488"/>
                    <a:pt x="592146" y="1191504"/>
                    <a:pt x="573890" y="1187138"/>
                  </a:cubicBezTo>
                  <a:cubicBezTo>
                    <a:pt x="555634" y="1182772"/>
                    <a:pt x="538964" y="1177613"/>
                    <a:pt x="521502" y="1170469"/>
                  </a:cubicBezTo>
                  <a:cubicBezTo>
                    <a:pt x="504040" y="1163325"/>
                    <a:pt x="488562" y="1152212"/>
                    <a:pt x="469115" y="1144275"/>
                  </a:cubicBezTo>
                  <a:cubicBezTo>
                    <a:pt x="449668" y="1136338"/>
                    <a:pt x="423474" y="1128797"/>
                    <a:pt x="404821" y="1122844"/>
                  </a:cubicBezTo>
                  <a:cubicBezTo>
                    <a:pt x="386168" y="1116891"/>
                    <a:pt x="373071" y="1112526"/>
                    <a:pt x="357196" y="1108557"/>
                  </a:cubicBezTo>
                  <a:cubicBezTo>
                    <a:pt x="341321" y="1104588"/>
                    <a:pt x="323462" y="1104588"/>
                    <a:pt x="309571" y="1099032"/>
                  </a:cubicBezTo>
                  <a:cubicBezTo>
                    <a:pt x="295680" y="1093476"/>
                    <a:pt x="285758" y="1086728"/>
                    <a:pt x="273852" y="1075219"/>
                  </a:cubicBezTo>
                  <a:cubicBezTo>
                    <a:pt x="261946" y="1063710"/>
                    <a:pt x="249247" y="1045056"/>
                    <a:pt x="238134" y="1029975"/>
                  </a:cubicBezTo>
                  <a:cubicBezTo>
                    <a:pt x="227021" y="1014894"/>
                    <a:pt x="217893" y="1001401"/>
                    <a:pt x="207177" y="984732"/>
                  </a:cubicBezTo>
                  <a:cubicBezTo>
                    <a:pt x="196461" y="968063"/>
                    <a:pt x="184159" y="948616"/>
                    <a:pt x="173840" y="929963"/>
                  </a:cubicBezTo>
                  <a:cubicBezTo>
                    <a:pt x="163521" y="911310"/>
                    <a:pt x="153202" y="890672"/>
                    <a:pt x="145265" y="872813"/>
                  </a:cubicBezTo>
                  <a:cubicBezTo>
                    <a:pt x="137328" y="854954"/>
                    <a:pt x="134152" y="840666"/>
                    <a:pt x="126215" y="822807"/>
                  </a:cubicBezTo>
                  <a:cubicBezTo>
                    <a:pt x="118278" y="804948"/>
                    <a:pt x="97640" y="765657"/>
                    <a:pt x="97640" y="765657"/>
                  </a:cubicBezTo>
                  <a:cubicBezTo>
                    <a:pt x="88512" y="747401"/>
                    <a:pt x="80574" y="730732"/>
                    <a:pt x="71446" y="713269"/>
                  </a:cubicBezTo>
                  <a:cubicBezTo>
                    <a:pt x="62318" y="695807"/>
                    <a:pt x="51602" y="678741"/>
                    <a:pt x="42871" y="660882"/>
                  </a:cubicBezTo>
                  <a:cubicBezTo>
                    <a:pt x="34140" y="643023"/>
                    <a:pt x="26203" y="624766"/>
                    <a:pt x="19059" y="606113"/>
                  </a:cubicBezTo>
                  <a:cubicBezTo>
                    <a:pt x="11915" y="587460"/>
                    <a:pt x="-388" y="568807"/>
                    <a:pt x="9" y="548963"/>
                  </a:cubicBezTo>
                  <a:cubicBezTo>
                    <a:pt x="406" y="529119"/>
                    <a:pt x="16678" y="506497"/>
                    <a:pt x="21440" y="487050"/>
                  </a:cubicBezTo>
                  <a:cubicBezTo>
                    <a:pt x="26202" y="467603"/>
                    <a:pt x="25012" y="451332"/>
                    <a:pt x="28584" y="432282"/>
                  </a:cubicBezTo>
                  <a:cubicBezTo>
                    <a:pt x="32156" y="413232"/>
                    <a:pt x="37712" y="392197"/>
                    <a:pt x="42871" y="372750"/>
                  </a:cubicBezTo>
                  <a:cubicBezTo>
                    <a:pt x="48030" y="353303"/>
                    <a:pt x="53587" y="334650"/>
                    <a:pt x="59540" y="315600"/>
                  </a:cubicBezTo>
                  <a:cubicBezTo>
                    <a:pt x="65493" y="296550"/>
                    <a:pt x="71446" y="277103"/>
                    <a:pt x="78590" y="258450"/>
                  </a:cubicBezTo>
                  <a:cubicBezTo>
                    <a:pt x="85734" y="239797"/>
                    <a:pt x="92877" y="221938"/>
                    <a:pt x="102402" y="203682"/>
                  </a:cubicBezTo>
                  <a:cubicBezTo>
                    <a:pt x="111927" y="185426"/>
                    <a:pt x="125818" y="165979"/>
                    <a:pt x="135740" y="148913"/>
                  </a:cubicBezTo>
                  <a:cubicBezTo>
                    <a:pt x="145662" y="131847"/>
                    <a:pt x="150425" y="117560"/>
                    <a:pt x="161934" y="101288"/>
                  </a:cubicBezTo>
                  <a:cubicBezTo>
                    <a:pt x="173443" y="85016"/>
                    <a:pt x="190508" y="65173"/>
                    <a:pt x="204796" y="51282"/>
                  </a:cubicBezTo>
                  <a:cubicBezTo>
                    <a:pt x="219083" y="37391"/>
                    <a:pt x="231784" y="26278"/>
                    <a:pt x="247659" y="17944"/>
                  </a:cubicBezTo>
                  <a:cubicBezTo>
                    <a:pt x="263534" y="9610"/>
                    <a:pt x="288537" y="-4281"/>
                    <a:pt x="300046" y="1275"/>
                  </a:cubicBezTo>
                  <a:cubicBezTo>
                    <a:pt x="311555" y="6831"/>
                    <a:pt x="311952" y="34216"/>
                    <a:pt x="311952" y="51282"/>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663299" y="4914424"/>
              <a:ext cx="836414" cy="888208"/>
            </a:xfrm>
            <a:custGeom>
              <a:avLst/>
              <a:gdLst>
                <a:gd name="connsiteX0" fmla="*/ 69651 w 846361"/>
                <a:gd name="connsiteY0" fmla="*/ 1118 h 916840"/>
                <a:gd name="connsiteX1" fmla="*/ 126801 w 846361"/>
                <a:gd name="connsiteY1" fmla="*/ 41599 h 916840"/>
                <a:gd name="connsiteX2" fmla="*/ 183951 w 846361"/>
                <a:gd name="connsiteY2" fmla="*/ 72555 h 916840"/>
                <a:gd name="connsiteX3" fmla="*/ 231576 w 846361"/>
                <a:gd name="connsiteY3" fmla="*/ 98749 h 916840"/>
                <a:gd name="connsiteX4" fmla="*/ 288726 w 846361"/>
                <a:gd name="connsiteY4" fmla="*/ 129705 h 916840"/>
                <a:gd name="connsiteX5" fmla="*/ 333970 w 846361"/>
                <a:gd name="connsiteY5" fmla="*/ 155899 h 916840"/>
                <a:gd name="connsiteX6" fmla="*/ 391120 w 846361"/>
                <a:gd name="connsiteY6" fmla="*/ 184474 h 916840"/>
                <a:gd name="connsiteX7" fmla="*/ 445889 w 846361"/>
                <a:gd name="connsiteY7" fmla="*/ 213049 h 916840"/>
                <a:gd name="connsiteX8" fmla="*/ 498276 w 846361"/>
                <a:gd name="connsiteY8" fmla="*/ 236861 h 916840"/>
                <a:gd name="connsiteX9" fmla="*/ 550664 w 846361"/>
                <a:gd name="connsiteY9" fmla="*/ 263055 h 916840"/>
                <a:gd name="connsiteX10" fmla="*/ 603051 w 846361"/>
                <a:gd name="connsiteY10" fmla="*/ 298774 h 916840"/>
                <a:gd name="connsiteX11" fmla="*/ 648295 w 846361"/>
                <a:gd name="connsiteY11" fmla="*/ 329730 h 916840"/>
                <a:gd name="connsiteX12" fmla="*/ 700683 w 846361"/>
                <a:gd name="connsiteY12" fmla="*/ 370211 h 916840"/>
                <a:gd name="connsiteX13" fmla="*/ 741164 w 846361"/>
                <a:gd name="connsiteY13" fmla="*/ 408311 h 916840"/>
                <a:gd name="connsiteX14" fmla="*/ 779264 w 846361"/>
                <a:gd name="connsiteY14" fmla="*/ 448793 h 916840"/>
                <a:gd name="connsiteX15" fmla="*/ 807839 w 846361"/>
                <a:gd name="connsiteY15" fmla="*/ 503561 h 916840"/>
                <a:gd name="connsiteX16" fmla="*/ 831651 w 846361"/>
                <a:gd name="connsiteY16" fmla="*/ 558330 h 916840"/>
                <a:gd name="connsiteX17" fmla="*/ 845939 w 846361"/>
                <a:gd name="connsiteY17" fmla="*/ 620243 h 916840"/>
                <a:gd name="connsiteX18" fmla="*/ 841176 w 846361"/>
                <a:gd name="connsiteY18" fmla="*/ 677393 h 916840"/>
                <a:gd name="connsiteX19" fmla="*/ 826889 w 846361"/>
                <a:gd name="connsiteY19" fmla="*/ 734543 h 916840"/>
                <a:gd name="connsiteX20" fmla="*/ 803076 w 846361"/>
                <a:gd name="connsiteY20" fmla="*/ 784549 h 916840"/>
                <a:gd name="connsiteX21" fmla="*/ 748308 w 846361"/>
                <a:gd name="connsiteY21" fmla="*/ 832174 h 916840"/>
                <a:gd name="connsiteX22" fmla="*/ 688776 w 846361"/>
                <a:gd name="connsiteY22" fmla="*/ 875036 h 916840"/>
                <a:gd name="connsiteX23" fmla="*/ 626864 w 846361"/>
                <a:gd name="connsiteY23" fmla="*/ 896468 h 916840"/>
                <a:gd name="connsiteX24" fmla="*/ 562570 w 846361"/>
                <a:gd name="connsiteY24" fmla="*/ 913136 h 916840"/>
                <a:gd name="connsiteX25" fmla="*/ 483989 w 846361"/>
                <a:gd name="connsiteY25" fmla="*/ 915518 h 916840"/>
                <a:gd name="connsiteX26" fmla="*/ 410170 w 846361"/>
                <a:gd name="connsiteY26" fmla="*/ 896468 h 916840"/>
                <a:gd name="connsiteX27" fmla="*/ 331589 w 846361"/>
                <a:gd name="connsiteY27" fmla="*/ 865511 h 916840"/>
                <a:gd name="connsiteX28" fmla="*/ 274439 w 846361"/>
                <a:gd name="connsiteY28" fmla="*/ 822649 h 916840"/>
                <a:gd name="connsiteX29" fmla="*/ 224433 w 846361"/>
                <a:gd name="connsiteY29" fmla="*/ 779786 h 916840"/>
                <a:gd name="connsiteX30" fmla="*/ 183951 w 846361"/>
                <a:gd name="connsiteY30" fmla="*/ 729780 h 916840"/>
                <a:gd name="connsiteX31" fmla="*/ 141089 w 846361"/>
                <a:gd name="connsiteY31" fmla="*/ 672630 h 916840"/>
                <a:gd name="connsiteX32" fmla="*/ 100608 w 846361"/>
                <a:gd name="connsiteY32" fmla="*/ 608336 h 916840"/>
                <a:gd name="connsiteX33" fmla="*/ 69651 w 846361"/>
                <a:gd name="connsiteY33" fmla="*/ 553568 h 916840"/>
                <a:gd name="connsiteX34" fmla="*/ 43458 w 846361"/>
                <a:gd name="connsiteY34" fmla="*/ 489274 h 916840"/>
                <a:gd name="connsiteX35" fmla="*/ 26789 w 846361"/>
                <a:gd name="connsiteY35" fmla="*/ 432124 h 916840"/>
                <a:gd name="connsiteX36" fmla="*/ 5358 w 846361"/>
                <a:gd name="connsiteY36" fmla="*/ 365449 h 916840"/>
                <a:gd name="connsiteX37" fmla="*/ 595 w 846361"/>
                <a:gd name="connsiteY37" fmla="*/ 296393 h 916840"/>
                <a:gd name="connsiteX38" fmla="*/ 595 w 846361"/>
                <a:gd name="connsiteY38" fmla="*/ 224955 h 916840"/>
                <a:gd name="connsiteX39" fmla="*/ 5358 w 846361"/>
                <a:gd name="connsiteY39" fmla="*/ 163043 h 916840"/>
                <a:gd name="connsiteX40" fmla="*/ 17264 w 846361"/>
                <a:gd name="connsiteY40" fmla="*/ 89224 h 916840"/>
                <a:gd name="connsiteX41" fmla="*/ 69651 w 846361"/>
                <a:gd name="connsiteY41" fmla="*/ 1118 h 9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6361" h="916840">
                  <a:moveTo>
                    <a:pt x="69651" y="1118"/>
                  </a:moveTo>
                  <a:cubicBezTo>
                    <a:pt x="87907" y="-6819"/>
                    <a:pt x="107751" y="29693"/>
                    <a:pt x="126801" y="41599"/>
                  </a:cubicBezTo>
                  <a:cubicBezTo>
                    <a:pt x="145851" y="53505"/>
                    <a:pt x="183951" y="72555"/>
                    <a:pt x="183951" y="72555"/>
                  </a:cubicBezTo>
                  <a:lnTo>
                    <a:pt x="231576" y="98749"/>
                  </a:lnTo>
                  <a:lnTo>
                    <a:pt x="288726" y="129705"/>
                  </a:lnTo>
                  <a:cubicBezTo>
                    <a:pt x="305792" y="139230"/>
                    <a:pt x="316904" y="146771"/>
                    <a:pt x="333970" y="155899"/>
                  </a:cubicBezTo>
                  <a:cubicBezTo>
                    <a:pt x="351036" y="165027"/>
                    <a:pt x="372467" y="174949"/>
                    <a:pt x="391120" y="184474"/>
                  </a:cubicBezTo>
                  <a:cubicBezTo>
                    <a:pt x="409773" y="193999"/>
                    <a:pt x="428030" y="204318"/>
                    <a:pt x="445889" y="213049"/>
                  </a:cubicBezTo>
                  <a:cubicBezTo>
                    <a:pt x="463748" y="221780"/>
                    <a:pt x="480814" y="228527"/>
                    <a:pt x="498276" y="236861"/>
                  </a:cubicBezTo>
                  <a:cubicBezTo>
                    <a:pt x="515738" y="245195"/>
                    <a:pt x="533201" y="252736"/>
                    <a:pt x="550664" y="263055"/>
                  </a:cubicBezTo>
                  <a:cubicBezTo>
                    <a:pt x="568127" y="273374"/>
                    <a:pt x="603051" y="298774"/>
                    <a:pt x="603051" y="298774"/>
                  </a:cubicBezTo>
                  <a:cubicBezTo>
                    <a:pt x="619323" y="309886"/>
                    <a:pt x="632023" y="317824"/>
                    <a:pt x="648295" y="329730"/>
                  </a:cubicBezTo>
                  <a:cubicBezTo>
                    <a:pt x="664567" y="341636"/>
                    <a:pt x="685205" y="357114"/>
                    <a:pt x="700683" y="370211"/>
                  </a:cubicBezTo>
                  <a:cubicBezTo>
                    <a:pt x="716161" y="383308"/>
                    <a:pt x="728067" y="395214"/>
                    <a:pt x="741164" y="408311"/>
                  </a:cubicBezTo>
                  <a:cubicBezTo>
                    <a:pt x="754261" y="421408"/>
                    <a:pt x="768152" y="432918"/>
                    <a:pt x="779264" y="448793"/>
                  </a:cubicBezTo>
                  <a:cubicBezTo>
                    <a:pt x="790377" y="464668"/>
                    <a:pt x="799108" y="485305"/>
                    <a:pt x="807839" y="503561"/>
                  </a:cubicBezTo>
                  <a:cubicBezTo>
                    <a:pt x="816570" y="521817"/>
                    <a:pt x="825301" y="538883"/>
                    <a:pt x="831651" y="558330"/>
                  </a:cubicBezTo>
                  <a:cubicBezTo>
                    <a:pt x="838001" y="577777"/>
                    <a:pt x="844352" y="600399"/>
                    <a:pt x="845939" y="620243"/>
                  </a:cubicBezTo>
                  <a:cubicBezTo>
                    <a:pt x="847527" y="640087"/>
                    <a:pt x="844351" y="658343"/>
                    <a:pt x="841176" y="677393"/>
                  </a:cubicBezTo>
                  <a:cubicBezTo>
                    <a:pt x="838001" y="696443"/>
                    <a:pt x="833239" y="716684"/>
                    <a:pt x="826889" y="734543"/>
                  </a:cubicBezTo>
                  <a:cubicBezTo>
                    <a:pt x="820539" y="752402"/>
                    <a:pt x="816173" y="768277"/>
                    <a:pt x="803076" y="784549"/>
                  </a:cubicBezTo>
                  <a:cubicBezTo>
                    <a:pt x="789979" y="800821"/>
                    <a:pt x="767358" y="817093"/>
                    <a:pt x="748308" y="832174"/>
                  </a:cubicBezTo>
                  <a:cubicBezTo>
                    <a:pt x="729258" y="847255"/>
                    <a:pt x="709017" y="864320"/>
                    <a:pt x="688776" y="875036"/>
                  </a:cubicBezTo>
                  <a:cubicBezTo>
                    <a:pt x="668535" y="885752"/>
                    <a:pt x="647898" y="890118"/>
                    <a:pt x="626864" y="896468"/>
                  </a:cubicBezTo>
                  <a:cubicBezTo>
                    <a:pt x="605830" y="902818"/>
                    <a:pt x="586383" y="909961"/>
                    <a:pt x="562570" y="913136"/>
                  </a:cubicBezTo>
                  <a:cubicBezTo>
                    <a:pt x="538758" y="916311"/>
                    <a:pt x="509389" y="918296"/>
                    <a:pt x="483989" y="915518"/>
                  </a:cubicBezTo>
                  <a:cubicBezTo>
                    <a:pt x="458589" y="912740"/>
                    <a:pt x="435570" y="904803"/>
                    <a:pt x="410170" y="896468"/>
                  </a:cubicBezTo>
                  <a:cubicBezTo>
                    <a:pt x="384770" y="888134"/>
                    <a:pt x="354211" y="877814"/>
                    <a:pt x="331589" y="865511"/>
                  </a:cubicBezTo>
                  <a:cubicBezTo>
                    <a:pt x="308967" y="853208"/>
                    <a:pt x="292298" y="836937"/>
                    <a:pt x="274439" y="822649"/>
                  </a:cubicBezTo>
                  <a:cubicBezTo>
                    <a:pt x="256580" y="808362"/>
                    <a:pt x="239514" y="795264"/>
                    <a:pt x="224433" y="779786"/>
                  </a:cubicBezTo>
                  <a:cubicBezTo>
                    <a:pt x="209352" y="764308"/>
                    <a:pt x="197842" y="747639"/>
                    <a:pt x="183951" y="729780"/>
                  </a:cubicBezTo>
                  <a:cubicBezTo>
                    <a:pt x="170060" y="711921"/>
                    <a:pt x="154980" y="692871"/>
                    <a:pt x="141089" y="672630"/>
                  </a:cubicBezTo>
                  <a:cubicBezTo>
                    <a:pt x="127199" y="652389"/>
                    <a:pt x="112514" y="628180"/>
                    <a:pt x="100608" y="608336"/>
                  </a:cubicBezTo>
                  <a:cubicBezTo>
                    <a:pt x="88702" y="588492"/>
                    <a:pt x="79176" y="573412"/>
                    <a:pt x="69651" y="553568"/>
                  </a:cubicBezTo>
                  <a:cubicBezTo>
                    <a:pt x="60126" y="533724"/>
                    <a:pt x="50602" y="509515"/>
                    <a:pt x="43458" y="489274"/>
                  </a:cubicBezTo>
                  <a:cubicBezTo>
                    <a:pt x="36314" y="469033"/>
                    <a:pt x="33139" y="452761"/>
                    <a:pt x="26789" y="432124"/>
                  </a:cubicBezTo>
                  <a:cubicBezTo>
                    <a:pt x="20439" y="411487"/>
                    <a:pt x="9724" y="388071"/>
                    <a:pt x="5358" y="365449"/>
                  </a:cubicBezTo>
                  <a:cubicBezTo>
                    <a:pt x="992" y="342827"/>
                    <a:pt x="1389" y="319809"/>
                    <a:pt x="595" y="296393"/>
                  </a:cubicBezTo>
                  <a:cubicBezTo>
                    <a:pt x="-199" y="272977"/>
                    <a:pt x="-199" y="247180"/>
                    <a:pt x="595" y="224955"/>
                  </a:cubicBezTo>
                  <a:cubicBezTo>
                    <a:pt x="1389" y="202730"/>
                    <a:pt x="2580" y="185665"/>
                    <a:pt x="5358" y="163043"/>
                  </a:cubicBezTo>
                  <a:cubicBezTo>
                    <a:pt x="8136" y="140421"/>
                    <a:pt x="12502" y="111052"/>
                    <a:pt x="17264" y="89224"/>
                  </a:cubicBezTo>
                  <a:cubicBezTo>
                    <a:pt x="22026" y="67396"/>
                    <a:pt x="51395" y="9055"/>
                    <a:pt x="69651" y="1118"/>
                  </a:cubicBez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33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274320" y="1342188"/>
            <a:ext cx="11917680" cy="5515811"/>
          </a:xfrm>
        </p:spPr>
        <p:txBody>
          <a:bodyPr>
            <a:normAutofit/>
          </a:bodyPr>
          <a:lstStyle/>
          <a:p>
            <a:pPr marL="0" indent="0">
              <a:buNone/>
            </a:pPr>
            <a:r>
              <a:rPr lang="en-US" dirty="0" err="1" smtClean="0"/>
              <a:t>Naspm</a:t>
            </a:r>
            <a:r>
              <a:rPr lang="en-US" dirty="0" smtClean="0"/>
              <a:t>: Calcium permeable (CP) AMPA (CP-AMPA) receptor antagonist</a:t>
            </a:r>
          </a:p>
          <a:p>
            <a:pPr marL="0" indent="0">
              <a:buNone/>
            </a:pPr>
            <a:endParaRPr lang="en-US" dirty="0"/>
          </a:p>
          <a:p>
            <a:pPr marL="0" indent="0">
              <a:buNone/>
            </a:pPr>
            <a:r>
              <a:rPr lang="en-US" dirty="0" smtClean="0"/>
              <a:t>NBQX: AMPA receptor antagonist</a:t>
            </a:r>
          </a:p>
          <a:p>
            <a:pPr marL="0" indent="0">
              <a:buNone/>
            </a:pPr>
            <a:endParaRPr lang="en-US" dirty="0"/>
          </a:p>
          <a:p>
            <a:pPr marL="0" indent="0">
              <a:buNone/>
            </a:pPr>
            <a:r>
              <a:rPr lang="en-US" dirty="0" smtClean="0"/>
              <a:t>APV: NMDA receptor antagonist</a:t>
            </a:r>
          </a:p>
          <a:p>
            <a:pPr marL="0" indent="0">
              <a:buNone/>
            </a:pPr>
            <a:endParaRPr lang="en-US" dirty="0"/>
          </a:p>
          <a:p>
            <a:pPr marL="0" indent="0">
              <a:buNone/>
            </a:pPr>
            <a:r>
              <a:rPr lang="en-US" dirty="0" smtClean="0"/>
              <a:t>LY: metabotropic glutamate receptor (mGluR1) antagonist</a:t>
            </a:r>
            <a:endParaRPr lang="en-US" dirty="0"/>
          </a:p>
        </p:txBody>
      </p:sp>
    </p:spTree>
    <p:extLst>
      <p:ext uri="{BB962C8B-B14F-4D97-AF65-F5344CB8AC3E}">
        <p14:creationId xmlns:p14="http://schemas.microsoft.com/office/powerpoint/2010/main" val="282364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4638" y="0"/>
            <a:ext cx="11917362" cy="1325563"/>
          </a:xfrm>
        </p:spPr>
        <p:txBody>
          <a:bodyPr/>
          <a:lstStyle/>
          <a:p>
            <a:r>
              <a:rPr lang="en-US" altLang="en-US" smtClean="0"/>
              <a:t>Ma et al., 2014: Figure 1</a:t>
            </a:r>
          </a:p>
        </p:txBody>
      </p:sp>
      <p:sp>
        <p:nvSpPr>
          <p:cNvPr id="6147" name="Content Placeholder 2"/>
          <p:cNvSpPr>
            <a:spLocks noGrp="1"/>
          </p:cNvSpPr>
          <p:nvPr>
            <p:ph idx="1"/>
          </p:nvPr>
        </p:nvSpPr>
        <p:spPr>
          <a:xfrm>
            <a:off x="274638" y="1436688"/>
            <a:ext cx="11917362" cy="5516562"/>
          </a:xfrm>
        </p:spPr>
        <p:txBody>
          <a:bodyPr/>
          <a:lstStyle/>
          <a:p>
            <a:r>
              <a:rPr lang="en-US" altLang="en-US" smtClean="0">
                <a:ea typeface="IPAMincho" charset="0"/>
              </a:rPr>
              <a:t>Anatomical and Electrophysiological Differentiation of the IL-to-NAcSh and PrL-to-NAcCo Projections in Rats</a:t>
            </a:r>
          </a:p>
        </p:txBody>
      </p:sp>
      <p:pic>
        <p:nvPicPr>
          <p:cNvPr id="61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323" b="68619"/>
          <a:stretch/>
        </p:blipFill>
        <p:spPr bwMode="auto">
          <a:xfrm>
            <a:off x="2118519" y="2304465"/>
            <a:ext cx="8229600" cy="4189339"/>
          </a:xfrm>
          <a:prstGeom prst="rect">
            <a:avLst/>
          </a:prstGeom>
          <a:noFill/>
          <a:ln>
            <a:noFill/>
          </a:ln>
          <a:effectLst/>
          <a:extLst>
            <a:ext uri="{909E8E84-426E-40DD-AFC4-6F175D3DCCD1}">
              <a14:hiddenFill xmlns:a14="http://schemas.microsoft.com/office/drawing/2010/main">
                <a:blipFill dpi="0" rotWithShape="0">
                  <a:blip/>
                  <a:srcRect b="6861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4638" y="0"/>
            <a:ext cx="11917362" cy="1325563"/>
          </a:xfrm>
        </p:spPr>
        <p:txBody>
          <a:bodyPr/>
          <a:lstStyle/>
          <a:p>
            <a:r>
              <a:rPr lang="en-US" altLang="en-US" smtClean="0"/>
              <a:t>Ma et al., 2014: Figure 1</a:t>
            </a:r>
          </a:p>
        </p:txBody>
      </p:sp>
      <p:sp>
        <p:nvSpPr>
          <p:cNvPr id="6147" name="Content Placeholder 2"/>
          <p:cNvSpPr>
            <a:spLocks noGrp="1"/>
          </p:cNvSpPr>
          <p:nvPr>
            <p:ph idx="1"/>
          </p:nvPr>
        </p:nvSpPr>
        <p:spPr>
          <a:xfrm>
            <a:off x="274638" y="1341438"/>
            <a:ext cx="11917362" cy="5516562"/>
          </a:xfrm>
        </p:spPr>
        <p:txBody>
          <a:bodyPr/>
          <a:lstStyle/>
          <a:p>
            <a:r>
              <a:rPr lang="en-US" altLang="en-US" smtClean="0">
                <a:ea typeface="IPAMincho" charset="0"/>
              </a:rPr>
              <a:t>Anatomical and Electrophysiological Differentiation of the IL-to-NAcSh and PrL-to-NAcCo Projections in Rats</a:t>
            </a:r>
          </a:p>
        </p:txBody>
      </p:sp>
      <p:grpSp>
        <p:nvGrpSpPr>
          <p:cNvPr id="2" name="Group 1"/>
          <p:cNvGrpSpPr>
            <a:grpSpLocks noChangeAspect="1"/>
          </p:cNvGrpSpPr>
          <p:nvPr/>
        </p:nvGrpSpPr>
        <p:grpSpPr>
          <a:xfrm>
            <a:off x="1204119" y="2489199"/>
            <a:ext cx="10058400" cy="3949983"/>
            <a:chOff x="5429250" y="2784475"/>
            <a:chExt cx="6702425" cy="2632075"/>
          </a:xfrm>
        </p:grpSpPr>
        <p:pic>
          <p:nvPicPr>
            <p:cNvPr id="61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636" b="68619"/>
            <a:stretch/>
          </p:blipFill>
          <p:spPr bwMode="auto">
            <a:xfrm>
              <a:off x="5429250" y="2784475"/>
              <a:ext cx="2221330" cy="2632075"/>
            </a:xfrm>
            <a:prstGeom prst="rect">
              <a:avLst/>
            </a:prstGeom>
            <a:noFill/>
            <a:ln>
              <a:noFill/>
            </a:ln>
            <a:effectLst/>
            <a:extLst>
              <a:ext uri="{909E8E84-426E-40DD-AFC4-6F175D3DCCD1}">
                <a14:hiddenFill xmlns:a14="http://schemas.microsoft.com/office/drawing/2010/main">
                  <a:blipFill dpi="0" rotWithShape="0">
                    <a:blip/>
                    <a:srcRect b="6861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t="32764" r="40237" b="37627"/>
            <a:stretch>
              <a:fillRect/>
            </a:stretch>
          </p:blipFill>
          <p:spPr bwMode="auto">
            <a:xfrm>
              <a:off x="7759643" y="2858736"/>
              <a:ext cx="4372032" cy="2483553"/>
            </a:xfrm>
            <a:prstGeom prst="rect">
              <a:avLst/>
            </a:prstGeom>
            <a:noFill/>
            <a:ln>
              <a:noFill/>
            </a:ln>
            <a:effectLst/>
            <a:extLst>
              <a:ext uri="{909E8E84-426E-40DD-AFC4-6F175D3DCCD1}">
                <a14:hiddenFill xmlns:a14="http://schemas.microsoft.com/office/drawing/2010/main">
                  <a:blipFill dpi="0" rotWithShape="0">
                    <a:blip/>
                    <a:srcRect t="32764" r="40237" b="3762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89173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4638" y="0"/>
            <a:ext cx="11917362" cy="1325563"/>
          </a:xfrm>
        </p:spPr>
        <p:txBody>
          <a:bodyPr/>
          <a:lstStyle/>
          <a:p>
            <a:r>
              <a:rPr lang="en-US" altLang="en-US" smtClean="0"/>
              <a:t>Ma et al., 2014: Figure 1 Continued</a:t>
            </a:r>
          </a:p>
        </p:txBody>
      </p:sp>
      <p:sp>
        <p:nvSpPr>
          <p:cNvPr id="8195" name="Content Placeholder 2"/>
          <p:cNvSpPr>
            <a:spLocks noGrp="1"/>
          </p:cNvSpPr>
          <p:nvPr>
            <p:ph idx="1"/>
          </p:nvPr>
        </p:nvSpPr>
        <p:spPr>
          <a:xfrm>
            <a:off x="274638" y="1341438"/>
            <a:ext cx="11917362" cy="5516562"/>
          </a:xfrm>
        </p:spPr>
        <p:txBody>
          <a:bodyPr/>
          <a:lstStyle/>
          <a:p>
            <a:r>
              <a:rPr lang="en-US" altLang="en-US" smtClean="0">
                <a:ea typeface="IPAMincho" charset="0"/>
              </a:rPr>
              <a:t>Anatomical and Electrophysiological Differentiation of the IL-to-NAcSh and PrL-to-NAcCo Projections in Rats</a:t>
            </a:r>
          </a:p>
        </p:txBody>
      </p:sp>
      <p:grpSp>
        <p:nvGrpSpPr>
          <p:cNvPr id="8196" name="Group 5"/>
          <p:cNvGrpSpPr>
            <a:grpSpLocks noChangeAspect="1"/>
          </p:cNvGrpSpPr>
          <p:nvPr/>
        </p:nvGrpSpPr>
        <p:grpSpPr bwMode="auto">
          <a:xfrm>
            <a:off x="288925" y="2339975"/>
            <a:ext cx="11887200" cy="3519488"/>
            <a:chOff x="1652842" y="2561401"/>
            <a:chExt cx="10395442" cy="3077383"/>
          </a:xfrm>
        </p:grpSpPr>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l="59857" t="32791" b="37148"/>
            <a:stretch>
              <a:fillRect/>
            </a:stretch>
          </p:blipFill>
          <p:spPr bwMode="auto">
            <a:xfrm>
              <a:off x="1652842" y="2839587"/>
              <a:ext cx="2936526" cy="2521010"/>
            </a:xfrm>
            <a:prstGeom prst="rect">
              <a:avLst/>
            </a:prstGeom>
            <a:noFill/>
            <a:ln>
              <a:noFill/>
            </a:ln>
            <a:effectLst/>
            <a:extLst>
              <a:ext uri="{909E8E84-426E-40DD-AFC4-6F175D3DCCD1}">
                <a14:hiddenFill xmlns:a14="http://schemas.microsoft.com/office/drawing/2010/main">
                  <a:blipFill dpi="0" rotWithShape="0">
                    <a:blip/>
                    <a:srcRect l="59857" t="32791" b="3714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t="63304"/>
            <a:stretch>
              <a:fillRect/>
            </a:stretch>
          </p:blipFill>
          <p:spPr bwMode="auto">
            <a:xfrm>
              <a:off x="4733084" y="2561401"/>
              <a:ext cx="7315200" cy="3077383"/>
            </a:xfrm>
            <a:prstGeom prst="rect">
              <a:avLst/>
            </a:prstGeom>
            <a:noFill/>
            <a:ln>
              <a:noFill/>
            </a:ln>
            <a:effectLst/>
            <a:extLst>
              <a:ext uri="{909E8E84-426E-40DD-AFC4-6F175D3DCCD1}">
                <a14:hiddenFill xmlns:a14="http://schemas.microsoft.com/office/drawing/2010/main">
                  <a:blipFill dpi="0" rotWithShape="0">
                    <a:blip/>
                    <a:srcRect t="633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4638" y="0"/>
            <a:ext cx="11917362" cy="1325563"/>
          </a:xfrm>
        </p:spPr>
        <p:txBody>
          <a:bodyPr/>
          <a:lstStyle/>
          <a:p>
            <a:r>
              <a:rPr lang="en-US" altLang="en-US" smtClean="0"/>
              <a:t>Ma et al., 2014: Figure 2</a:t>
            </a:r>
          </a:p>
        </p:txBody>
      </p:sp>
      <p:sp>
        <p:nvSpPr>
          <p:cNvPr id="10243" name="Content Placeholder 2"/>
          <p:cNvSpPr>
            <a:spLocks noGrp="1"/>
          </p:cNvSpPr>
          <p:nvPr>
            <p:ph idx="1"/>
          </p:nvPr>
        </p:nvSpPr>
        <p:spPr>
          <a:xfrm>
            <a:off x="274638" y="1341438"/>
            <a:ext cx="11917362" cy="5516562"/>
          </a:xfrm>
        </p:spPr>
        <p:txBody>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ea typeface="IPAMincho" charset="0"/>
              </a:rPr>
              <a:t>Generation and Maturation of Silent Synapses within the IL-to-NAcSh Projection after Cocaine Self-Administration</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r="31073" b="79863"/>
          <a:stretch>
            <a:fillRect/>
          </a:stretch>
        </p:blipFill>
        <p:spPr bwMode="auto">
          <a:xfrm>
            <a:off x="2117725" y="2159000"/>
            <a:ext cx="8229600" cy="3883025"/>
          </a:xfrm>
          <a:prstGeom prst="rect">
            <a:avLst/>
          </a:prstGeom>
          <a:noFill/>
          <a:ln>
            <a:noFill/>
          </a:ln>
          <a:effectLst/>
          <a:extLst>
            <a:ext uri="{909E8E84-426E-40DD-AFC4-6F175D3DCCD1}">
              <a14:hiddenFill xmlns:a14="http://schemas.microsoft.com/office/drawing/2010/main">
                <a:blipFill dpi="0" rotWithShape="0">
                  <a:blip/>
                  <a:srcRect r="31073" b="7986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rot="19723590">
            <a:off x="8690867" y="3681072"/>
            <a:ext cx="1424924" cy="454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84229" y="3908114"/>
            <a:ext cx="1811382" cy="646331"/>
          </a:xfrm>
          <a:prstGeom prst="rect">
            <a:avLst/>
          </a:prstGeom>
          <a:noFill/>
        </p:spPr>
        <p:txBody>
          <a:bodyPr wrap="square" rtlCol="0">
            <a:spAutoFit/>
          </a:bodyPr>
          <a:lstStyle/>
          <a:p>
            <a:r>
              <a:rPr lang="en-US" dirty="0" smtClean="0"/>
              <a:t>“Incubation of cocaine craving”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4638" y="0"/>
            <a:ext cx="11917362" cy="1325563"/>
          </a:xfrm>
        </p:spPr>
        <p:txBody>
          <a:bodyPr/>
          <a:lstStyle/>
          <a:p>
            <a:r>
              <a:rPr lang="en-US" altLang="en-US" smtClean="0"/>
              <a:t>Ma et al., 2014: Figure 2 Continued</a:t>
            </a:r>
          </a:p>
        </p:txBody>
      </p:sp>
      <p:sp>
        <p:nvSpPr>
          <p:cNvPr id="12291" name="Content Placeholder 2"/>
          <p:cNvSpPr>
            <a:spLocks noGrp="1"/>
          </p:cNvSpPr>
          <p:nvPr>
            <p:ph idx="1"/>
          </p:nvPr>
        </p:nvSpPr>
        <p:spPr>
          <a:xfrm>
            <a:off x="274638" y="1341438"/>
            <a:ext cx="11917362" cy="5516562"/>
          </a:xfrm>
        </p:spPr>
        <p:txBody>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ea typeface="IPAMincho" charset="0"/>
              </a:rPr>
              <a:t>Generation and Maturation of Silent Synapses within the IL-to-NAcSh Projection after Cocaine Self-Administration</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t="20949" b="35236"/>
          <a:stretch>
            <a:fillRect/>
          </a:stretch>
        </p:blipFill>
        <p:spPr bwMode="auto">
          <a:xfrm>
            <a:off x="1277389" y="2136775"/>
            <a:ext cx="6400800" cy="4530725"/>
          </a:xfrm>
          <a:prstGeom prst="rect">
            <a:avLst/>
          </a:prstGeom>
          <a:noFill/>
          <a:ln>
            <a:noFill/>
          </a:ln>
          <a:effectLst/>
          <a:extLst>
            <a:ext uri="{909E8E84-426E-40DD-AFC4-6F175D3DCCD1}">
              <a14:hiddenFill xmlns:a14="http://schemas.microsoft.com/office/drawing/2010/main">
                <a:blipFill dpi="0" rotWithShape="0">
                  <a:blip/>
                  <a:srcRect t="20949" b="3523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8355725" y="3765172"/>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8355725" y="3765172"/>
                <a:ext cx="3509359" cy="66909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74638" y="0"/>
            <a:ext cx="11917362" cy="1325563"/>
          </a:xfrm>
        </p:spPr>
        <p:txBody>
          <a:bodyPr/>
          <a:lstStyle/>
          <a:p>
            <a:r>
              <a:rPr lang="en-US" altLang="en-US" smtClean="0"/>
              <a:t>Ma et al., 2014: Figure 2 Continued</a:t>
            </a:r>
          </a:p>
        </p:txBody>
      </p:sp>
      <p:sp>
        <p:nvSpPr>
          <p:cNvPr id="14339" name="Content Placeholder 2"/>
          <p:cNvSpPr>
            <a:spLocks noGrp="1"/>
          </p:cNvSpPr>
          <p:nvPr>
            <p:ph idx="1"/>
          </p:nvPr>
        </p:nvSpPr>
        <p:spPr>
          <a:xfrm>
            <a:off x="274638" y="1341438"/>
            <a:ext cx="11917362" cy="5516562"/>
          </a:xfrm>
        </p:spPr>
        <p:txBody>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ea typeface="IPAMincho" charset="0"/>
              </a:rPr>
              <a:t>Generation and Maturation of Silent Synapses within the IL-to-NAcSh Projection after Cocaine Self-Administration</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t="66144"/>
          <a:stretch>
            <a:fillRect/>
          </a:stretch>
        </p:blipFill>
        <p:spPr bwMode="auto">
          <a:xfrm>
            <a:off x="2346325" y="2209800"/>
            <a:ext cx="7772400" cy="4249738"/>
          </a:xfrm>
          <a:prstGeom prst="rect">
            <a:avLst/>
          </a:prstGeom>
          <a:noFill/>
          <a:ln>
            <a:noFill/>
          </a:ln>
          <a:effectLst/>
          <a:extLst>
            <a:ext uri="{909E8E84-426E-40DD-AFC4-6F175D3DCCD1}">
              <a14:hiddenFill xmlns:a14="http://schemas.microsoft.com/office/drawing/2010/main">
                <a:blipFill dpi="0" rotWithShape="0">
                  <a:blip/>
                  <a:srcRect t="661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336550"/>
            <a:ext cx="11918950" cy="6521450"/>
          </a:xfrm>
        </p:spPr>
        <p:txBody>
          <a:bodyPr rtlCol="0"/>
          <a:lstStyle/>
          <a:p>
            <a:pPr marL="0" indent="0" fontAlgn="auto">
              <a:spcAft>
                <a:spcPts val="0"/>
              </a:spcAft>
              <a:buFont typeface="Arial" panose="020B0604020202020204" pitchFamily="34" charset="0"/>
              <a:buNone/>
              <a:defRPr/>
            </a:pPr>
            <a:r>
              <a:rPr lang="en-US" sz="2800" dirty="0" smtClean="0"/>
              <a:t>Primary Article: Ma et al., 2014</a:t>
            </a:r>
          </a:p>
          <a:p>
            <a:pPr fontAlgn="auto">
              <a:spcAft>
                <a:spcPts val="0"/>
              </a:spcAft>
              <a:defRPr/>
            </a:pPr>
            <a:r>
              <a:rPr lang="en-US" sz="2800" dirty="0" smtClean="0"/>
              <a:t>Bi-directional modulation of incubation of cocaine craving by silent synapse-based remodeling of prefrontal cortex to </a:t>
            </a:r>
            <a:r>
              <a:rPr lang="en-US" sz="2800" dirty="0" err="1" smtClean="0"/>
              <a:t>accumbens</a:t>
            </a:r>
            <a:r>
              <a:rPr lang="en-US" sz="2800" dirty="0" smtClean="0"/>
              <a:t> projections</a:t>
            </a:r>
          </a:p>
          <a:p>
            <a:pPr marL="0" indent="0" fontAlgn="auto">
              <a:spcAft>
                <a:spcPts val="0"/>
              </a:spcAft>
              <a:buFont typeface="Arial" panose="020B0604020202020204" pitchFamily="34" charset="0"/>
              <a:buNone/>
              <a:defRPr/>
            </a:pPr>
            <a:endParaRPr lang="en-US" sz="2800" dirty="0" smtClean="0"/>
          </a:p>
          <a:p>
            <a:pPr marL="0" indent="0" fontAlgn="auto">
              <a:spcAft>
                <a:spcPts val="0"/>
              </a:spcAft>
              <a:buFont typeface="Arial" panose="020B0604020202020204" pitchFamily="34" charset="0"/>
              <a:buNone/>
              <a:defRPr/>
            </a:pPr>
            <a:r>
              <a:rPr lang="en-US" sz="2800" dirty="0" smtClean="0"/>
              <a:t>Background #1: </a:t>
            </a:r>
            <a:r>
              <a:rPr lang="en-US" sz="2800" dirty="0" err="1" smtClean="0"/>
              <a:t>Koya</a:t>
            </a:r>
            <a:r>
              <a:rPr lang="en-US" sz="2800" dirty="0" smtClean="0"/>
              <a:t> et al., 2012</a:t>
            </a:r>
          </a:p>
          <a:p>
            <a:pPr fontAlgn="auto">
              <a:spcAft>
                <a:spcPts val="0"/>
              </a:spcAft>
              <a:defRPr/>
            </a:pPr>
            <a:r>
              <a:rPr lang="en-US" sz="2800" dirty="0" smtClean="0"/>
              <a:t>Silent synapses in selectively activated nucleus </a:t>
            </a:r>
            <a:r>
              <a:rPr lang="en-US" sz="2800" dirty="0" err="1" smtClean="0"/>
              <a:t>accumbens</a:t>
            </a:r>
            <a:r>
              <a:rPr lang="en-US" sz="2800" dirty="0" smtClean="0"/>
              <a:t> neurons following cocaine sensitization</a:t>
            </a:r>
          </a:p>
          <a:p>
            <a:pPr fontAlgn="auto">
              <a:spcAft>
                <a:spcPts val="0"/>
              </a:spcAft>
              <a:defRPr/>
            </a:pPr>
            <a:endParaRPr lang="en-US" sz="2800" dirty="0" smtClean="0"/>
          </a:p>
          <a:p>
            <a:pPr marL="0" indent="0" fontAlgn="auto">
              <a:spcAft>
                <a:spcPts val="0"/>
              </a:spcAft>
              <a:buFont typeface="Arial" panose="020B0604020202020204" pitchFamily="34" charset="0"/>
              <a:buNone/>
              <a:defRPr/>
            </a:pPr>
            <a:r>
              <a:rPr lang="en-US" sz="2800" dirty="0" smtClean="0"/>
              <a:t>Background #2: Lee et al., 2013</a:t>
            </a:r>
          </a:p>
          <a:p>
            <a:pPr fontAlgn="auto">
              <a:spcAft>
                <a:spcPts val="0"/>
              </a:spcAft>
              <a:defRPr/>
            </a:pPr>
            <a:r>
              <a:rPr lang="en-US" sz="2800" dirty="0" smtClean="0"/>
              <a:t>Maturation of silent synapses in amygdala-</a:t>
            </a:r>
            <a:r>
              <a:rPr lang="en-US" sz="2800" dirty="0" err="1" smtClean="0"/>
              <a:t>accumbens</a:t>
            </a:r>
            <a:r>
              <a:rPr lang="en-US" sz="2800" dirty="0" smtClean="0"/>
              <a:t> projection contributes to incubation of cocaine craving </a:t>
            </a:r>
          </a:p>
          <a:p>
            <a:pPr fontAlgn="auto">
              <a:spcAft>
                <a:spcPts val="0"/>
              </a:spcAft>
              <a:defRPr/>
            </a:pPr>
            <a:endParaRPr lang="en-US" dirty="0" smtClean="0"/>
          </a:p>
          <a:p>
            <a:pPr fontAlgn="auto">
              <a:spcAft>
                <a:spcPts val="0"/>
              </a:spcAft>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4638" y="0"/>
            <a:ext cx="11917362" cy="1325563"/>
          </a:xfrm>
        </p:spPr>
        <p:txBody>
          <a:bodyPr/>
          <a:lstStyle/>
          <a:p>
            <a:r>
              <a:rPr lang="en-US" altLang="en-US" smtClean="0"/>
              <a:t>Ma et al., 2014: Figure 3</a:t>
            </a:r>
          </a:p>
        </p:txBody>
      </p:sp>
      <p:sp>
        <p:nvSpPr>
          <p:cNvPr id="16387" name="Content Placeholder 2"/>
          <p:cNvSpPr>
            <a:spLocks noGrp="1"/>
          </p:cNvSpPr>
          <p:nvPr>
            <p:ph idx="1"/>
          </p:nvPr>
        </p:nvSpPr>
        <p:spPr>
          <a:xfrm>
            <a:off x="274638" y="1341438"/>
            <a:ext cx="11917362" cy="5516562"/>
          </a:xfrm>
        </p:spPr>
        <p:txBody>
          <a:bodyPr/>
          <a:lstStyle/>
          <a:p>
            <a:r>
              <a:rPr lang="en-US" altLang="en-US" smtClean="0">
                <a:ea typeface="IPAMincho" charset="0"/>
              </a:rPr>
              <a:t>Inhibition of CP-AMPARs Causes Re-Emergence of Silent Synapses within the IL-to-NAcSh Projection after 45 days of Withdrawal from Cocaine</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b="68831"/>
          <a:stretch>
            <a:fillRect/>
          </a:stretch>
        </p:blipFill>
        <p:spPr bwMode="auto">
          <a:xfrm>
            <a:off x="452438" y="2181225"/>
            <a:ext cx="5486400" cy="2328863"/>
          </a:xfrm>
          <a:prstGeom prst="rect">
            <a:avLst/>
          </a:prstGeom>
          <a:noFill/>
          <a:ln>
            <a:noFill/>
          </a:ln>
          <a:effectLst/>
          <a:extLst>
            <a:ext uri="{909E8E84-426E-40DD-AFC4-6F175D3DCCD1}">
              <a14:hiddenFill xmlns:a14="http://schemas.microsoft.com/office/drawing/2010/main">
                <a:blipFill dpi="0" rotWithShape="0">
                  <a:blip/>
                  <a:srcRect b="6883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t="37198" b="33188"/>
          <a:stretch>
            <a:fillRect/>
          </a:stretch>
        </p:blipFill>
        <p:spPr bwMode="auto">
          <a:xfrm>
            <a:off x="6321425" y="2181225"/>
            <a:ext cx="5486400" cy="2212975"/>
          </a:xfrm>
          <a:prstGeom prst="rect">
            <a:avLst/>
          </a:prstGeom>
          <a:noFill/>
          <a:ln>
            <a:noFill/>
          </a:ln>
          <a:effectLst/>
          <a:extLst>
            <a:ext uri="{909E8E84-426E-40DD-AFC4-6F175D3DCCD1}">
              <a14:hiddenFill xmlns:a14="http://schemas.microsoft.com/office/drawing/2010/main">
                <a:blipFill dpi="0" rotWithShape="0">
                  <a:blip/>
                  <a:srcRect t="37198" b="331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t="72449"/>
          <a:stretch>
            <a:fillRect/>
          </a:stretch>
        </p:blipFill>
        <p:spPr bwMode="auto">
          <a:xfrm>
            <a:off x="2681288" y="4616450"/>
            <a:ext cx="5486400" cy="2060575"/>
          </a:xfrm>
          <a:prstGeom prst="rect">
            <a:avLst/>
          </a:prstGeom>
          <a:noFill/>
          <a:ln>
            <a:noFill/>
          </a:ln>
          <a:effectLst/>
          <a:extLst>
            <a:ext uri="{909E8E84-426E-40DD-AFC4-6F175D3DCCD1}">
              <a14:hiddenFill xmlns:a14="http://schemas.microsoft.com/office/drawing/2010/main">
                <a:blipFill dpi="0" rotWithShape="0">
                  <a:blip/>
                  <a:srcRect t="7244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8298466" y="5233987"/>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298466" y="5233987"/>
                <a:ext cx="3509359" cy="66909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74638" y="0"/>
            <a:ext cx="11917362" cy="1325563"/>
          </a:xfrm>
        </p:spPr>
        <p:txBody>
          <a:bodyPr/>
          <a:lstStyle/>
          <a:p>
            <a:r>
              <a:rPr lang="en-US" altLang="en-US" smtClean="0"/>
              <a:t>Ma et al., 2014: Figure 4</a:t>
            </a:r>
          </a:p>
        </p:txBody>
      </p:sp>
      <p:sp>
        <p:nvSpPr>
          <p:cNvPr id="18435" name="Content Placeholder 2"/>
          <p:cNvSpPr>
            <a:spLocks noGrp="1"/>
          </p:cNvSpPr>
          <p:nvPr>
            <p:ph idx="1"/>
          </p:nvPr>
        </p:nvSpPr>
        <p:spPr>
          <a:xfrm>
            <a:off x="274638" y="1341438"/>
            <a:ext cx="11917362" cy="5516562"/>
          </a:xfrm>
        </p:spPr>
        <p:txBody>
          <a:bodyPr/>
          <a:lstStyle/>
          <a:p>
            <a:r>
              <a:rPr lang="en-US" altLang="en-US" smtClean="0">
                <a:ea typeface="IPAMincho" charset="0"/>
              </a:rPr>
              <a:t>LTD Reverses Maturation of Silent Synapses within the IL-to-NAcSh Projection after 45 Days of Withdrawal from Cocaine</a:t>
            </a:r>
          </a:p>
          <a:p>
            <a:endParaRPr lang="en-US" altLang="en-US" smtClean="0">
              <a:ea typeface="IPAMincho"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2286000"/>
            <a:ext cx="9144000" cy="423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74638" y="0"/>
            <a:ext cx="11917362" cy="1325563"/>
          </a:xfrm>
        </p:spPr>
        <p:txBody>
          <a:bodyPr/>
          <a:lstStyle/>
          <a:p>
            <a:r>
              <a:rPr lang="en-US" altLang="en-US" smtClean="0"/>
              <a:t>Ma et al., 2014: Figure 5</a:t>
            </a:r>
          </a:p>
        </p:txBody>
      </p:sp>
      <p:sp>
        <p:nvSpPr>
          <p:cNvPr id="20483" name="Content Placeholder 2"/>
          <p:cNvSpPr>
            <a:spLocks noGrp="1"/>
          </p:cNvSpPr>
          <p:nvPr>
            <p:ph idx="1"/>
          </p:nvPr>
        </p:nvSpPr>
        <p:spPr>
          <a:xfrm>
            <a:off x="274638" y="1341438"/>
            <a:ext cx="11917362" cy="5516562"/>
          </a:xfrm>
        </p:spPr>
        <p:txBody>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ea typeface="IPAMincho" charset="0"/>
              </a:rPr>
              <a:t>Generation and Maturation of Silent Synapses within the PrL-to-NAcCo Projection after Cocaine Self-Administration</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b="45392"/>
          <a:stretch>
            <a:fillRect/>
          </a:stretch>
        </p:blipFill>
        <p:spPr bwMode="auto">
          <a:xfrm>
            <a:off x="2241550" y="2305050"/>
            <a:ext cx="5943600" cy="4271963"/>
          </a:xfrm>
          <a:prstGeom prst="rect">
            <a:avLst/>
          </a:prstGeom>
          <a:noFill/>
          <a:ln>
            <a:noFill/>
          </a:ln>
          <a:effectLst/>
          <a:extLst>
            <a:ext uri="{909E8E84-426E-40DD-AFC4-6F175D3DCCD1}">
              <a14:hiddenFill xmlns:a14="http://schemas.microsoft.com/office/drawing/2010/main">
                <a:blipFill dpi="0" rotWithShape="0">
                  <a:blip/>
                  <a:srcRect b="4539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8355725" y="3765172"/>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355725" y="3765172"/>
                <a:ext cx="3509359" cy="66909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4638" y="0"/>
            <a:ext cx="11917362" cy="1325563"/>
          </a:xfrm>
        </p:spPr>
        <p:txBody>
          <a:bodyPr/>
          <a:lstStyle/>
          <a:p>
            <a:r>
              <a:rPr lang="en-US" altLang="en-US" smtClean="0"/>
              <a:t>Ma et al., 2014: Figure 5 Continued</a:t>
            </a:r>
          </a:p>
        </p:txBody>
      </p:sp>
      <p:sp>
        <p:nvSpPr>
          <p:cNvPr id="22531" name="Content Placeholder 2"/>
          <p:cNvSpPr>
            <a:spLocks noGrp="1"/>
          </p:cNvSpPr>
          <p:nvPr>
            <p:ph idx="1"/>
          </p:nvPr>
        </p:nvSpPr>
        <p:spPr>
          <a:xfrm>
            <a:off x="274638" y="1341438"/>
            <a:ext cx="11917362" cy="5516562"/>
          </a:xfrm>
        </p:spPr>
        <p:txBody>
          <a:bodyPr/>
          <a:lstStyle/>
          <a:p>
            <a:pPr marL="215900" indent="-214313">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mtClean="0">
                <a:ea typeface="IPAMincho" charset="0"/>
              </a:rPr>
              <a:t>Generation and Maturation of Silent Synapses within the PrL-to-NAcCo Projection after Cocaine Self-Administration</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t="55466"/>
          <a:stretch>
            <a:fillRect/>
          </a:stretch>
        </p:blipFill>
        <p:spPr bwMode="auto">
          <a:xfrm>
            <a:off x="2574925" y="2282825"/>
            <a:ext cx="7315200" cy="4287838"/>
          </a:xfrm>
          <a:prstGeom prst="rect">
            <a:avLst/>
          </a:prstGeom>
          <a:noFill/>
          <a:ln>
            <a:noFill/>
          </a:ln>
          <a:effectLst/>
          <a:extLst>
            <a:ext uri="{909E8E84-426E-40DD-AFC4-6F175D3DCCD1}">
              <a14:hiddenFill xmlns:a14="http://schemas.microsoft.com/office/drawing/2010/main">
                <a:blipFill dpi="0" rotWithShape="0">
                  <a:blip/>
                  <a:srcRect t="5546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74638" y="0"/>
            <a:ext cx="11917362" cy="1325563"/>
          </a:xfrm>
        </p:spPr>
        <p:txBody>
          <a:bodyPr/>
          <a:lstStyle/>
          <a:p>
            <a:r>
              <a:rPr lang="en-US" altLang="en-US" smtClean="0"/>
              <a:t>Ma et al., 2014: Figure 6</a:t>
            </a:r>
          </a:p>
        </p:txBody>
      </p:sp>
      <p:sp>
        <p:nvSpPr>
          <p:cNvPr id="24579" name="Content Placeholder 2"/>
          <p:cNvSpPr>
            <a:spLocks noGrp="1"/>
          </p:cNvSpPr>
          <p:nvPr>
            <p:ph idx="1"/>
          </p:nvPr>
        </p:nvSpPr>
        <p:spPr>
          <a:xfrm>
            <a:off x="274638" y="1341438"/>
            <a:ext cx="11917362" cy="5516562"/>
          </a:xfrm>
        </p:spPr>
        <p:txBody>
          <a:bodyPr/>
          <a:lstStyle/>
          <a:p>
            <a:r>
              <a:rPr lang="en-US" altLang="en-US" smtClean="0">
                <a:ea typeface="IPAMincho" charset="0"/>
              </a:rPr>
              <a:t>Inhibition of CP-AMPARs Does Not Cause Re-Emergence of Silent Synapses within the PrL-to-NAcCo Projection after 45 Days of Withdrawal from Cocaine</a:t>
            </a:r>
          </a:p>
          <a:p>
            <a:endParaRPr lang="en-US" altLang="en-US" smtClean="0">
              <a:ea typeface="IPAMincho" charset="0"/>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b="66486"/>
          <a:stretch>
            <a:fillRect/>
          </a:stretch>
        </p:blipFill>
        <p:spPr bwMode="auto">
          <a:xfrm>
            <a:off x="415925" y="2192338"/>
            <a:ext cx="5486400" cy="2382837"/>
          </a:xfrm>
          <a:prstGeom prst="rect">
            <a:avLst/>
          </a:prstGeom>
          <a:noFill/>
          <a:ln>
            <a:noFill/>
          </a:ln>
          <a:effectLst/>
          <a:extLst>
            <a:ext uri="{909E8E84-426E-40DD-AFC4-6F175D3DCCD1}">
              <a14:hiddenFill xmlns:a14="http://schemas.microsoft.com/office/drawing/2010/main">
                <a:blipFill dpi="0" rotWithShape="0">
                  <a:blip/>
                  <a:srcRect b="6648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t="73219"/>
          <a:stretch>
            <a:fillRect/>
          </a:stretch>
        </p:blipFill>
        <p:spPr bwMode="auto">
          <a:xfrm>
            <a:off x="2303081" y="4700588"/>
            <a:ext cx="5486400" cy="1903412"/>
          </a:xfrm>
          <a:prstGeom prst="rect">
            <a:avLst/>
          </a:prstGeom>
          <a:noFill/>
          <a:ln>
            <a:noFill/>
          </a:ln>
          <a:effectLst/>
          <a:extLst>
            <a:ext uri="{909E8E84-426E-40DD-AFC4-6F175D3DCCD1}">
              <a14:hiddenFill xmlns:a14="http://schemas.microsoft.com/office/drawing/2010/main">
                <a:blipFill dpi="0" rotWithShape="0">
                  <a:blip/>
                  <a:srcRect t="7321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t="35957" b="29666"/>
          <a:stretch>
            <a:fillRect/>
          </a:stretch>
        </p:blipFill>
        <p:spPr bwMode="auto">
          <a:xfrm>
            <a:off x="6303963" y="2162175"/>
            <a:ext cx="5486400" cy="2444750"/>
          </a:xfrm>
          <a:prstGeom prst="rect">
            <a:avLst/>
          </a:prstGeom>
          <a:noFill/>
          <a:ln>
            <a:noFill/>
          </a:ln>
          <a:effectLst/>
          <a:extLst>
            <a:ext uri="{909E8E84-426E-40DD-AFC4-6F175D3DCCD1}">
              <a14:hiddenFill xmlns:a14="http://schemas.microsoft.com/office/drawing/2010/main">
                <a:blipFill dpi="0" rotWithShape="0">
                  <a:blip/>
                  <a:srcRect t="35957" b="2966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8281004" y="5317747"/>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281004" y="5317747"/>
                <a:ext cx="3509359" cy="66909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74638" y="0"/>
            <a:ext cx="11917362" cy="1325563"/>
          </a:xfrm>
        </p:spPr>
        <p:txBody>
          <a:bodyPr/>
          <a:lstStyle/>
          <a:p>
            <a:r>
              <a:rPr lang="en-US" altLang="en-US" smtClean="0"/>
              <a:t>Ma et al., 2014: Figure 7</a:t>
            </a:r>
          </a:p>
        </p:txBody>
      </p:sp>
      <p:sp>
        <p:nvSpPr>
          <p:cNvPr id="26627" name="Content Placeholder 2"/>
          <p:cNvSpPr>
            <a:spLocks noGrp="1"/>
          </p:cNvSpPr>
          <p:nvPr>
            <p:ph idx="1"/>
          </p:nvPr>
        </p:nvSpPr>
        <p:spPr>
          <a:xfrm>
            <a:off x="274638" y="1341438"/>
            <a:ext cx="11917362" cy="5516562"/>
          </a:xfrm>
        </p:spPr>
        <p:txBody>
          <a:bodyPr/>
          <a:lstStyle/>
          <a:p>
            <a:r>
              <a:rPr lang="en-US" altLang="en-US" smtClean="0">
                <a:ea typeface="IPAMincho" charset="0"/>
              </a:rPr>
              <a:t>LTD Reverses Maturation of Silent Synapses within the PrL-to-NAcCo Projection after 45 Days of Withdrawal from Cocaine</a:t>
            </a:r>
          </a:p>
          <a:p>
            <a:endParaRPr lang="en-US" altLang="en-US" smtClean="0">
              <a:ea typeface="IPAMincho" charset="0"/>
            </a:endParaRP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b="39851"/>
          <a:stretch>
            <a:fillRect/>
          </a:stretch>
        </p:blipFill>
        <p:spPr bwMode="auto">
          <a:xfrm>
            <a:off x="1660525" y="2306638"/>
            <a:ext cx="9144000" cy="4237037"/>
          </a:xfrm>
          <a:prstGeom prst="rect">
            <a:avLst/>
          </a:prstGeom>
          <a:noFill/>
          <a:ln>
            <a:noFill/>
          </a:ln>
          <a:effectLst/>
          <a:extLst>
            <a:ext uri="{909E8E84-426E-40DD-AFC4-6F175D3DCCD1}">
              <a14:hiddenFill xmlns:a14="http://schemas.microsoft.com/office/drawing/2010/main">
                <a:blipFill dpi="0" rotWithShape="0">
                  <a:blip/>
                  <a:srcRect b="3985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74638" y="0"/>
            <a:ext cx="11917362" cy="1325563"/>
          </a:xfrm>
        </p:spPr>
        <p:txBody>
          <a:bodyPr/>
          <a:lstStyle/>
          <a:p>
            <a:r>
              <a:rPr lang="en-US" altLang="en-US" smtClean="0"/>
              <a:t>Ma et al., 2014: Figure 7 Continued</a:t>
            </a:r>
          </a:p>
        </p:txBody>
      </p:sp>
      <p:sp>
        <p:nvSpPr>
          <p:cNvPr id="28675" name="Content Placeholder 2"/>
          <p:cNvSpPr>
            <a:spLocks noGrp="1"/>
          </p:cNvSpPr>
          <p:nvPr>
            <p:ph idx="1"/>
          </p:nvPr>
        </p:nvSpPr>
        <p:spPr>
          <a:xfrm>
            <a:off x="274638" y="1341438"/>
            <a:ext cx="11917362" cy="5516562"/>
          </a:xfrm>
        </p:spPr>
        <p:txBody>
          <a:bodyPr/>
          <a:lstStyle/>
          <a:p>
            <a:r>
              <a:rPr lang="en-US" altLang="en-US" smtClean="0">
                <a:ea typeface="IPAMincho" charset="0"/>
              </a:rPr>
              <a:t>LTD Reverses Maturation of Silent Synapses within the PrL-to-NAcCo Projection after 45 Days of Withdrawal from Cocaine</a:t>
            </a:r>
          </a:p>
          <a:p>
            <a:endParaRPr lang="en-US" altLang="en-US" smtClean="0">
              <a:ea typeface="IPAMincho"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t="64555"/>
          <a:stretch>
            <a:fillRect/>
          </a:stretch>
        </p:blipFill>
        <p:spPr bwMode="auto">
          <a:xfrm>
            <a:off x="1660525" y="2851150"/>
            <a:ext cx="9144000" cy="2497138"/>
          </a:xfrm>
          <a:prstGeom prst="rect">
            <a:avLst/>
          </a:prstGeom>
          <a:noFill/>
          <a:ln>
            <a:noFill/>
          </a:ln>
          <a:effectLst/>
          <a:extLst>
            <a:ext uri="{909E8E84-426E-40DD-AFC4-6F175D3DCCD1}">
              <a14:hiddenFill xmlns:a14="http://schemas.microsoft.com/office/drawing/2010/main">
                <a:blipFill dpi="0" rotWithShape="0">
                  <a:blip/>
                  <a:srcRect t="6455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8334704" y="5530910"/>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334704" y="5530910"/>
                <a:ext cx="3509359" cy="669094"/>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4638" y="0"/>
            <a:ext cx="11917362" cy="1325563"/>
          </a:xfrm>
        </p:spPr>
        <p:txBody>
          <a:bodyPr/>
          <a:lstStyle/>
          <a:p>
            <a:r>
              <a:rPr lang="en-US" altLang="en-US" smtClean="0"/>
              <a:t>Ma et al., 2014: Figure 8</a:t>
            </a:r>
          </a:p>
        </p:txBody>
      </p:sp>
      <p:sp>
        <p:nvSpPr>
          <p:cNvPr id="30723" name="Content Placeholder 2"/>
          <p:cNvSpPr>
            <a:spLocks noGrp="1"/>
          </p:cNvSpPr>
          <p:nvPr>
            <p:ph idx="1"/>
          </p:nvPr>
        </p:nvSpPr>
        <p:spPr>
          <a:xfrm>
            <a:off x="274638" y="1341438"/>
            <a:ext cx="11917362" cy="5516562"/>
          </a:xfrm>
        </p:spPr>
        <p:txBody>
          <a:bodyPr/>
          <a:lstStyle/>
          <a:p>
            <a:r>
              <a:rPr lang="en-US" altLang="en-US" smtClean="0">
                <a:ea typeface="IPAMincho" charset="0"/>
              </a:rPr>
              <a:t>Reversing the Maturation of Silent Synapses in the IL-to-NAcSh and PrL-to-NAcCo Projections Causes Opposing Effects on Incubation of Cocaine Craving</a:t>
            </a:r>
          </a:p>
          <a:p>
            <a:endParaRPr lang="en-US" altLang="en-US" smtClean="0">
              <a:ea typeface="IPAMincho" charset="0"/>
            </a:endParaRPr>
          </a:p>
        </p:txBody>
      </p:sp>
      <p:pic>
        <p:nvPicPr>
          <p:cNvPr id="307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588"/>
          <a:stretch/>
        </p:blipFill>
        <p:spPr bwMode="auto">
          <a:xfrm>
            <a:off x="514210" y="2579750"/>
            <a:ext cx="11438217" cy="3039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4638" y="0"/>
            <a:ext cx="11917362" cy="1325563"/>
          </a:xfrm>
        </p:spPr>
        <p:txBody>
          <a:bodyPr/>
          <a:lstStyle/>
          <a:p>
            <a:r>
              <a:rPr lang="en-US" altLang="en-US" smtClean="0"/>
              <a:t>Ma et al., 2014: Figure 8</a:t>
            </a:r>
          </a:p>
        </p:txBody>
      </p:sp>
      <p:sp>
        <p:nvSpPr>
          <p:cNvPr id="30723" name="Content Placeholder 2"/>
          <p:cNvSpPr>
            <a:spLocks noGrp="1"/>
          </p:cNvSpPr>
          <p:nvPr>
            <p:ph idx="1"/>
          </p:nvPr>
        </p:nvSpPr>
        <p:spPr>
          <a:xfrm>
            <a:off x="274638" y="1341438"/>
            <a:ext cx="8982378" cy="5516562"/>
          </a:xfrm>
        </p:spPr>
        <p:txBody>
          <a:bodyPr/>
          <a:lstStyle/>
          <a:p>
            <a:r>
              <a:rPr lang="en-US" altLang="en-US" dirty="0" smtClean="0">
                <a:ea typeface="IPAMincho" charset="0"/>
              </a:rPr>
              <a:t>Reversing the Maturation of Silent Synapses in the IL-to-</a:t>
            </a:r>
            <a:r>
              <a:rPr lang="en-US" altLang="en-US" dirty="0" err="1" smtClean="0">
                <a:ea typeface="IPAMincho" charset="0"/>
              </a:rPr>
              <a:t>NAcSh</a:t>
            </a:r>
            <a:r>
              <a:rPr lang="en-US" altLang="en-US" dirty="0" smtClean="0">
                <a:ea typeface="IPAMincho" charset="0"/>
              </a:rPr>
              <a:t> and </a:t>
            </a:r>
            <a:r>
              <a:rPr lang="en-US" altLang="en-US" dirty="0" err="1" smtClean="0">
                <a:ea typeface="IPAMincho" charset="0"/>
              </a:rPr>
              <a:t>PrL</a:t>
            </a:r>
            <a:r>
              <a:rPr lang="en-US" altLang="en-US" dirty="0" smtClean="0">
                <a:ea typeface="IPAMincho" charset="0"/>
              </a:rPr>
              <a:t>-to-</a:t>
            </a:r>
            <a:r>
              <a:rPr lang="en-US" altLang="en-US" dirty="0" err="1" smtClean="0">
                <a:ea typeface="IPAMincho" charset="0"/>
              </a:rPr>
              <a:t>NAcCo</a:t>
            </a:r>
            <a:r>
              <a:rPr lang="en-US" altLang="en-US" dirty="0" smtClean="0">
                <a:ea typeface="IPAMincho" charset="0"/>
              </a:rPr>
              <a:t> Projections Causes Opposing Effects on Incubation of Cocaine Craving</a:t>
            </a:r>
          </a:p>
          <a:p>
            <a:endParaRPr lang="en-US" altLang="en-US" dirty="0" smtClean="0">
              <a:ea typeface="IPAMincho" charset="0"/>
            </a:endParaRPr>
          </a:p>
        </p:txBody>
      </p:sp>
      <mc:AlternateContent xmlns:mc="http://schemas.openxmlformats.org/markup-compatibility/2006" xmlns:a14="http://schemas.microsoft.com/office/drawing/2010/main">
        <mc:Choice Requires="a14">
          <p:sp>
            <p:nvSpPr>
              <p:cNvPr id="6" name="TextBox 5"/>
              <p:cNvSpPr txBox="1"/>
              <p:nvPr/>
            </p:nvSpPr>
            <p:spPr>
              <a:xfrm>
                <a:off x="3737842" y="2737757"/>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37842" y="2737757"/>
                <a:ext cx="3509359" cy="669094"/>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pic>
        <p:nvPicPr>
          <p:cNvPr id="307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3754"/>
          <a:stretch/>
        </p:blipFill>
        <p:spPr bwMode="auto">
          <a:xfrm>
            <a:off x="453040" y="3832261"/>
            <a:ext cx="11237899" cy="2739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295" b="49236"/>
          <a:stretch/>
        </p:blipFill>
        <p:spPr bwMode="auto">
          <a:xfrm>
            <a:off x="9257016" y="1143861"/>
            <a:ext cx="2766647" cy="267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2569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74638" y="0"/>
            <a:ext cx="11917362" cy="1325563"/>
          </a:xfrm>
        </p:spPr>
        <p:txBody>
          <a:bodyPr/>
          <a:lstStyle/>
          <a:p>
            <a:r>
              <a:rPr lang="en-US" altLang="en-US" smtClean="0"/>
              <a:t>Ma et al., 2014: Summary</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25563"/>
            <a:ext cx="7132638"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274320" y="1342188"/>
            <a:ext cx="11917680" cy="5515811"/>
          </a:xfrm>
        </p:spPr>
        <p:txBody>
          <a:bodyPr>
            <a:normAutofit/>
          </a:bodyPr>
          <a:lstStyle/>
          <a:p>
            <a:r>
              <a:rPr lang="en-US" dirty="0"/>
              <a:t>Silent synapses: “immature glutamatergic synapses containing stable NMDA receptors, while AMPA receptors are either absent or highly labile (Ma et al., 2014</a:t>
            </a:r>
            <a:r>
              <a:rPr lang="en-US" dirty="0" smtClean="0"/>
              <a:t>)”</a:t>
            </a:r>
            <a:endParaRPr lang="en-US" dirty="0"/>
          </a:p>
          <a:p>
            <a:endParaRPr lang="en-US" dirty="0" smtClean="0"/>
          </a:p>
          <a:p>
            <a:r>
              <a:rPr lang="en-US" dirty="0" smtClean="0"/>
              <a:t>How do you estimate the number of silent synapses?</a:t>
            </a:r>
            <a:endParaRPr lang="en-US" dirty="0"/>
          </a:p>
          <a:p>
            <a:pPr lvl="1"/>
            <a:r>
              <a:rPr lang="en-US" dirty="0" smtClean="0"/>
              <a:t>“Silent synapses can be detected by measuring evoked EPSCs at -80 [-70] mV, where AMPARs, but not NMDARs, are activated, and at +40 [+50], where NMDARs contribute strongly to EPSCs (</a:t>
            </a:r>
            <a:r>
              <a:rPr lang="en-US" dirty="0" err="1" smtClean="0"/>
              <a:t>Koya</a:t>
            </a:r>
            <a:r>
              <a:rPr lang="en-US" dirty="0" smtClean="0"/>
              <a:t> et al., 2012)”</a:t>
            </a:r>
            <a:endParaRPr lang="en-US" dirty="0"/>
          </a:p>
          <a:p>
            <a:pPr lvl="1"/>
            <a:r>
              <a:rPr lang="en-US" dirty="0" smtClean="0"/>
              <a:t>Silent synapses should have a higher failure rate at -80 [-70] mV than at +40 [+50] mV</a:t>
            </a:r>
          </a:p>
          <a:p>
            <a:pPr marL="0" indent="0">
              <a:buNone/>
            </a:pPr>
            <a:endParaRPr lang="en-US" dirty="0" smtClean="0"/>
          </a:p>
          <a:p>
            <a:pPr marL="0" indent="0">
              <a:buNone/>
            </a:pPr>
            <a:endParaRPr lang="en-US" dirty="0"/>
          </a:p>
          <a:p>
            <a:pPr marL="0" indent="0">
              <a:buNone/>
            </a:pPr>
            <a:endParaRPr lang="en-US" dirty="0"/>
          </a:p>
          <a:p>
            <a:r>
              <a:rPr lang="en-US" dirty="0"/>
              <a:t>Incubation of cocaine craving: “progressive increase in cue-induced cocaine seeking after withdrawal from the </a:t>
            </a:r>
            <a:r>
              <a:rPr lang="en-US" dirty="0" smtClean="0"/>
              <a:t>drug (Ma et al., 2014)”</a:t>
            </a:r>
            <a:endParaRPr lang="en-US" dirty="0"/>
          </a:p>
          <a:p>
            <a:pPr marL="0" indent="0">
              <a:buNone/>
            </a:pPr>
            <a:endParaRPr lang="en-US" dirty="0" smtClean="0"/>
          </a:p>
        </p:txBody>
      </p:sp>
      <mc:AlternateContent xmlns:mc="http://schemas.openxmlformats.org/markup-compatibility/2006" xmlns:a14="http://schemas.microsoft.com/office/drawing/2010/main">
        <mc:Choice Requires="a14">
          <p:sp>
            <p:nvSpPr>
              <p:cNvPr id="52" name="TextBox 51"/>
              <p:cNvSpPr txBox="1"/>
              <p:nvPr/>
            </p:nvSpPr>
            <p:spPr>
              <a:xfrm>
                <a:off x="4478480" y="4365948"/>
                <a:ext cx="3509359" cy="66909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 </m:t>
                      </m:r>
                      <m:f>
                        <m:fPr>
                          <m:ctrlPr>
                            <a:rPr lang="en-US" b="0" i="1" smtClean="0">
                              <a:latin typeface="Cambria Math"/>
                            </a:rPr>
                          </m:ctrlPr>
                        </m:fPr>
                        <m:num>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−70 </m:t>
                          </m:r>
                          <m:r>
                            <a:rPr lang="en-US" b="0" i="1" smtClean="0">
                              <a:latin typeface="Cambria Math" panose="02040503050406030204" pitchFamily="18" charset="0"/>
                            </a:rPr>
                            <m:t>𝑚𝑉</m:t>
                          </m:r>
                          <m:r>
                            <a:rPr lang="en-US" b="0" i="1" smtClean="0">
                              <a:latin typeface="Cambria Math" panose="02040503050406030204" pitchFamily="18" charset="0"/>
                            </a:rPr>
                            <m:t>)</m:t>
                          </m:r>
                        </m:num>
                        <m:den>
                          <m:r>
                            <m:rPr>
                              <m:sty m:val="p"/>
                            </m:rPr>
                            <a:rPr lang="en-US" b="0" i="0"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𝑓𝑎𝑖𝑙𝑢𝑟𝑒𝑠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+50 </m:t>
                          </m:r>
                          <m:r>
                            <a:rPr lang="en-US" b="0" i="1" smtClean="0">
                              <a:latin typeface="Cambria Math" panose="02040503050406030204" pitchFamily="18" charset="0"/>
                            </a:rPr>
                            <m:t>𝑚𝑉</m:t>
                          </m:r>
                          <m:r>
                            <a:rPr lang="en-US" b="0" i="1" smtClean="0">
                              <a:latin typeface="Cambria Math" panose="02040503050406030204" pitchFamily="18" charset="0"/>
                            </a:rPr>
                            <m:t>)</m:t>
                          </m:r>
                        </m:den>
                      </m:f>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4478480" y="4365948"/>
                <a:ext cx="3509359" cy="669094"/>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5423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1917680" cy="1031943"/>
          </a:xfrm>
        </p:spPr>
        <p:txBody>
          <a:bodyPr/>
          <a:lstStyle/>
          <a:p>
            <a:r>
              <a:rPr lang="en-US" dirty="0" smtClean="0"/>
              <a:t>Ma et al., 2014: Supplemental Figure 4</a:t>
            </a:r>
            <a:endParaRPr lang="en-US" dirty="0"/>
          </a:p>
        </p:txBody>
      </p:sp>
      <p:pic>
        <p:nvPicPr>
          <p:cNvPr id="7" name="Picture 6"/>
          <p:cNvPicPr>
            <a:picLocks noChangeAspect="1"/>
          </p:cNvPicPr>
          <p:nvPr/>
        </p:nvPicPr>
        <p:blipFill rotWithShape="1">
          <a:blip r:embed="rId2"/>
          <a:srcRect b="70026"/>
          <a:stretch/>
        </p:blipFill>
        <p:spPr>
          <a:xfrm>
            <a:off x="484723" y="1371836"/>
            <a:ext cx="5486400" cy="2496552"/>
          </a:xfrm>
          <a:prstGeom prst="rect">
            <a:avLst/>
          </a:prstGeom>
          <a:ln>
            <a:solidFill>
              <a:schemeClr val="tx1"/>
            </a:solidFill>
          </a:ln>
        </p:spPr>
      </p:pic>
      <p:pic>
        <p:nvPicPr>
          <p:cNvPr id="8" name="Picture 7"/>
          <p:cNvPicPr>
            <a:picLocks noChangeAspect="1"/>
          </p:cNvPicPr>
          <p:nvPr/>
        </p:nvPicPr>
        <p:blipFill rotWithShape="1">
          <a:blip r:embed="rId2"/>
          <a:srcRect t="70238"/>
          <a:stretch/>
        </p:blipFill>
        <p:spPr>
          <a:xfrm>
            <a:off x="3489960" y="4315031"/>
            <a:ext cx="5486400" cy="2478870"/>
          </a:xfrm>
          <a:prstGeom prst="rect">
            <a:avLst/>
          </a:prstGeom>
          <a:ln>
            <a:solidFill>
              <a:schemeClr val="tx1"/>
            </a:solidFill>
          </a:ln>
        </p:spPr>
      </p:pic>
      <p:pic>
        <p:nvPicPr>
          <p:cNvPr id="9" name="Picture 8"/>
          <p:cNvPicPr>
            <a:picLocks noChangeAspect="1"/>
          </p:cNvPicPr>
          <p:nvPr/>
        </p:nvPicPr>
        <p:blipFill rotWithShape="1">
          <a:blip r:embed="rId2"/>
          <a:srcRect t="30212" b="31652"/>
          <a:stretch/>
        </p:blipFill>
        <p:spPr>
          <a:xfrm>
            <a:off x="6233160" y="1031943"/>
            <a:ext cx="5486400" cy="3176338"/>
          </a:xfrm>
          <a:prstGeom prst="rect">
            <a:avLst/>
          </a:prstGeom>
          <a:ln>
            <a:solidFill>
              <a:schemeClr val="tx1"/>
            </a:solidFill>
          </a:ln>
        </p:spPr>
      </p:pic>
    </p:spTree>
    <p:extLst>
      <p:ext uri="{BB962C8B-B14F-4D97-AF65-F5344CB8AC3E}">
        <p14:creationId xmlns:p14="http://schemas.microsoft.com/office/powerpoint/2010/main" val="95574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1</a:t>
            </a:r>
            <a:endParaRPr lang="en-US" dirty="0"/>
          </a:p>
        </p:txBody>
      </p:sp>
      <p:sp>
        <p:nvSpPr>
          <p:cNvPr id="3" name="Content Placeholder 2"/>
          <p:cNvSpPr>
            <a:spLocks noGrp="1"/>
          </p:cNvSpPr>
          <p:nvPr>
            <p:ph idx="1"/>
          </p:nvPr>
        </p:nvSpPr>
        <p:spPr/>
        <p:txBody>
          <a:bodyPr/>
          <a:lstStyle/>
          <a:p>
            <a:r>
              <a:rPr lang="en-US" dirty="0" smtClean="0"/>
              <a:t>Repeated cocaine administration activates neurons in the nucleus </a:t>
            </a:r>
            <a:r>
              <a:rPr lang="en-US" dirty="0" err="1" smtClean="0"/>
              <a:t>accumbens</a:t>
            </a:r>
            <a:r>
              <a:rPr lang="en-US" dirty="0" smtClean="0"/>
              <a:t> </a:t>
            </a:r>
            <a:endParaRPr lang="en-US" dirty="0"/>
          </a:p>
        </p:txBody>
      </p:sp>
      <p:pic>
        <p:nvPicPr>
          <p:cNvPr id="4" name="Picture 2" descr="Cocaine-induced GFP expression in nucleus accumb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033" y="2016551"/>
            <a:ext cx="76822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3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2</a:t>
            </a:r>
            <a:endParaRPr lang="en-US" dirty="0"/>
          </a:p>
        </p:txBody>
      </p:sp>
      <p:sp>
        <p:nvSpPr>
          <p:cNvPr id="3" name="Content Placeholder 2"/>
          <p:cNvSpPr>
            <a:spLocks noGrp="1"/>
          </p:cNvSpPr>
          <p:nvPr>
            <p:ph idx="1"/>
          </p:nvPr>
        </p:nvSpPr>
        <p:spPr/>
        <p:txBody>
          <a:bodyPr/>
          <a:lstStyle/>
          <a:p>
            <a:r>
              <a:rPr lang="en-US" dirty="0" smtClean="0"/>
              <a:t>Repeated cocaine administration decreased the glutamatergic synaptic strength of activated neurons</a:t>
            </a:r>
            <a:endParaRPr lang="en-US" dirty="0"/>
          </a:p>
        </p:txBody>
      </p:sp>
      <p:pic>
        <p:nvPicPr>
          <p:cNvPr id="4" name="Picture 2" descr="Synaptic strength in activated nucleus accumbens neurons."/>
          <p:cNvPicPr>
            <a:picLocks noChangeAspect="1" noChangeArrowheads="1"/>
          </p:cNvPicPr>
          <p:nvPr/>
        </p:nvPicPr>
        <p:blipFill rotWithShape="1">
          <a:blip r:embed="rId2">
            <a:extLst>
              <a:ext uri="{28A0092B-C50C-407E-A947-70E740481C1C}">
                <a14:useLocalDpi xmlns:a14="http://schemas.microsoft.com/office/drawing/2010/main" val="0"/>
              </a:ext>
            </a:extLst>
          </a:blip>
          <a:srcRect b="62947"/>
          <a:stretch/>
        </p:blipFill>
        <p:spPr bwMode="auto">
          <a:xfrm>
            <a:off x="274320" y="3038531"/>
            <a:ext cx="5486400" cy="2123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ynaptic strength in activated nucleus accumbens neurons."/>
          <p:cNvPicPr>
            <a:picLocks noChangeAspect="1" noChangeArrowheads="1"/>
          </p:cNvPicPr>
          <p:nvPr/>
        </p:nvPicPr>
        <p:blipFill rotWithShape="1">
          <a:blip r:embed="rId2">
            <a:extLst>
              <a:ext uri="{28A0092B-C50C-407E-A947-70E740481C1C}">
                <a14:useLocalDpi xmlns:a14="http://schemas.microsoft.com/office/drawing/2010/main" val="0"/>
              </a:ext>
            </a:extLst>
          </a:blip>
          <a:srcRect t="37420" r="44462"/>
          <a:stretch/>
        </p:blipFill>
        <p:spPr bwMode="auto">
          <a:xfrm>
            <a:off x="5929332" y="2307173"/>
            <a:ext cx="3047027" cy="358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ynaptic strength in activated nucleus accumbens neurons."/>
          <p:cNvPicPr>
            <a:picLocks noChangeAspect="1" noChangeArrowheads="1"/>
          </p:cNvPicPr>
          <p:nvPr/>
        </p:nvPicPr>
        <p:blipFill rotWithShape="1">
          <a:blip r:embed="rId2">
            <a:extLst>
              <a:ext uri="{28A0092B-C50C-407E-A947-70E740481C1C}">
                <a14:useLocalDpi xmlns:a14="http://schemas.microsoft.com/office/drawing/2010/main" val="0"/>
              </a:ext>
            </a:extLst>
          </a:blip>
          <a:srcRect l="55756" t="37420"/>
          <a:stretch/>
        </p:blipFill>
        <p:spPr bwMode="auto">
          <a:xfrm>
            <a:off x="9144971" y="2307173"/>
            <a:ext cx="2427374" cy="35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4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5</a:t>
            </a:r>
            <a:endParaRPr lang="en-US" dirty="0"/>
          </a:p>
        </p:txBody>
      </p:sp>
      <p:sp>
        <p:nvSpPr>
          <p:cNvPr id="3" name="Content Placeholder 2"/>
          <p:cNvSpPr>
            <a:spLocks noGrp="1"/>
          </p:cNvSpPr>
          <p:nvPr>
            <p:ph idx="1"/>
          </p:nvPr>
        </p:nvSpPr>
        <p:spPr/>
        <p:txBody>
          <a:bodyPr/>
          <a:lstStyle/>
          <a:p>
            <a:r>
              <a:rPr lang="en-US" dirty="0" smtClean="0"/>
              <a:t>Repeated cocaine administration increases the frequency but not the amplitude of </a:t>
            </a:r>
            <a:r>
              <a:rPr lang="en-US" dirty="0" err="1" smtClean="0"/>
              <a:t>sEPSCs</a:t>
            </a:r>
            <a:r>
              <a:rPr lang="en-US" dirty="0" smtClean="0"/>
              <a:t> in activated neurons</a:t>
            </a:r>
            <a:endParaRPr lang="en-US" dirty="0"/>
          </a:p>
        </p:txBody>
      </p:sp>
      <p:pic>
        <p:nvPicPr>
          <p:cNvPr id="4" name="Picture 2" descr="Quantal sEPSC properties in GFP+ and GFP- accumbens neurons following cocaine test injections in repeated cocaine (GFP+, n = 21 cells from 15 mice; GFP-, n = 20 cells from 16 mice) and acute cocaine mice (GFP+, n = 24 cells from 15 mice; GFP-, n = 27 cells from 11 mice)."/>
          <p:cNvPicPr>
            <a:picLocks noChangeAspect="1" noChangeArrowheads="1"/>
          </p:cNvPicPr>
          <p:nvPr/>
        </p:nvPicPr>
        <p:blipFill rotWithShape="1">
          <a:blip r:embed="rId2">
            <a:extLst>
              <a:ext uri="{28A0092B-C50C-407E-A947-70E740481C1C}">
                <a14:useLocalDpi xmlns:a14="http://schemas.microsoft.com/office/drawing/2010/main" val="0"/>
              </a:ext>
            </a:extLst>
          </a:blip>
          <a:srcRect b="25574"/>
          <a:stretch/>
        </p:blipFill>
        <p:spPr bwMode="auto">
          <a:xfrm>
            <a:off x="2629224" y="2271293"/>
            <a:ext cx="72078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4</a:t>
            </a:r>
            <a:endParaRPr lang="en-US" dirty="0"/>
          </a:p>
        </p:txBody>
      </p:sp>
      <p:sp>
        <p:nvSpPr>
          <p:cNvPr id="3" name="Content Placeholder 2"/>
          <p:cNvSpPr>
            <a:spLocks noGrp="1"/>
          </p:cNvSpPr>
          <p:nvPr>
            <p:ph idx="1"/>
          </p:nvPr>
        </p:nvSpPr>
        <p:spPr/>
        <p:txBody>
          <a:bodyPr/>
          <a:lstStyle/>
          <a:p>
            <a:r>
              <a:rPr lang="en-US" dirty="0" smtClean="0"/>
              <a:t>Repeated cocaine administration decreases the inward current of activated neurons</a:t>
            </a:r>
            <a:endParaRPr lang="en-US" dirty="0"/>
          </a:p>
        </p:txBody>
      </p:sp>
      <p:pic>
        <p:nvPicPr>
          <p:cNvPr id="4" name="Picture 2" descr="Effects of bath-applied AMPA on GFP+ and GFP- accumbens neurons following cocaine test injections in repeated cocaine and acute cocaine m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60" y="2152401"/>
            <a:ext cx="9144000" cy="389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6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6</a:t>
            </a:r>
            <a:endParaRPr lang="en-US" dirty="0"/>
          </a:p>
        </p:txBody>
      </p:sp>
      <p:sp>
        <p:nvSpPr>
          <p:cNvPr id="3" name="Content Placeholder 2"/>
          <p:cNvSpPr>
            <a:spLocks noGrp="1"/>
          </p:cNvSpPr>
          <p:nvPr>
            <p:ph idx="1"/>
          </p:nvPr>
        </p:nvSpPr>
        <p:spPr/>
        <p:txBody>
          <a:bodyPr/>
          <a:lstStyle/>
          <a:p>
            <a:r>
              <a:rPr lang="en-US" dirty="0" smtClean="0"/>
              <a:t>Repeated cocaine administration increases the number of silent synapses in activated neurons</a:t>
            </a:r>
            <a:endParaRPr lang="en-US" dirty="0"/>
          </a:p>
        </p:txBody>
      </p:sp>
      <p:pic>
        <p:nvPicPr>
          <p:cNvPr id="4" name="Picture 2" descr="Higher levels of silent synapses were found on GFP+ neurons than on GFP- neurons following cocaine test injections in repeated cocaine, but not in acute cocaine mice."/>
          <p:cNvPicPr>
            <a:picLocks noChangeAspect="1" noChangeArrowheads="1"/>
          </p:cNvPicPr>
          <p:nvPr/>
        </p:nvPicPr>
        <p:blipFill rotWithShape="1">
          <a:blip r:embed="rId2">
            <a:extLst>
              <a:ext uri="{28A0092B-C50C-407E-A947-70E740481C1C}">
                <a14:useLocalDpi xmlns:a14="http://schemas.microsoft.com/office/drawing/2010/main" val="0"/>
              </a:ext>
            </a:extLst>
          </a:blip>
          <a:srcRect r="82123" b="52971"/>
          <a:stretch/>
        </p:blipFill>
        <p:spPr bwMode="auto">
          <a:xfrm>
            <a:off x="7401608" y="2344770"/>
            <a:ext cx="3020170" cy="35106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igher levels of silent synapses were found on GFP+ neurons than on GFP- neurons following cocaine test injections in repeated cocaine, but not in acute cocaine mice."/>
          <p:cNvPicPr>
            <a:picLocks noChangeAspect="1" noChangeArrowheads="1"/>
          </p:cNvPicPr>
          <p:nvPr/>
        </p:nvPicPr>
        <p:blipFill rotWithShape="1">
          <a:blip r:embed="rId2">
            <a:extLst>
              <a:ext uri="{28A0092B-C50C-407E-A947-70E740481C1C}">
                <a14:useLocalDpi xmlns:a14="http://schemas.microsoft.com/office/drawing/2010/main" val="0"/>
              </a:ext>
            </a:extLst>
          </a:blip>
          <a:srcRect l="19988" r="51287" b="52971"/>
          <a:stretch/>
        </p:blipFill>
        <p:spPr bwMode="auto">
          <a:xfrm>
            <a:off x="2044542" y="2344770"/>
            <a:ext cx="4852819" cy="351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4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Koya</a:t>
            </a:r>
            <a:r>
              <a:rPr lang="en-US" dirty="0" smtClean="0"/>
              <a:t> et al., 2012: Figure 7</a:t>
            </a:r>
            <a:endParaRPr lang="en-US" dirty="0"/>
          </a:p>
        </p:txBody>
      </p:sp>
      <p:sp>
        <p:nvSpPr>
          <p:cNvPr id="3" name="Content Placeholder 2"/>
          <p:cNvSpPr>
            <a:spLocks noGrp="1"/>
          </p:cNvSpPr>
          <p:nvPr>
            <p:ph idx="1"/>
          </p:nvPr>
        </p:nvSpPr>
        <p:spPr/>
        <p:txBody>
          <a:bodyPr/>
          <a:lstStyle/>
          <a:p>
            <a:r>
              <a:rPr lang="en-US" dirty="0" smtClean="0"/>
              <a:t>Repeated cocaine administration increases the number of silent synapses after 1-2 days withdrawal but not 6-11 days withdrawal</a:t>
            </a:r>
            <a:endParaRPr lang="en-US" dirty="0"/>
          </a:p>
        </p:txBody>
      </p:sp>
      <p:pic>
        <p:nvPicPr>
          <p:cNvPr id="4" name="Picture 2" descr="The proportion of silent synapses from a randomly selected population of accumbens neurons, following 1-2-d or 6-11-d withdrawal from 3-5 d of repeated cocaine inj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111" y="2463050"/>
            <a:ext cx="807409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1346</Words>
  <Application>Microsoft Office PowerPoint</Application>
  <PresentationFormat>Custom</PresentationFormat>
  <Paragraphs>236</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Cocaine self-administration and silent synapses</vt:lpstr>
      <vt:lpstr>PowerPoint Presentation</vt:lpstr>
      <vt:lpstr>Keep in Mind</vt:lpstr>
      <vt:lpstr>Koya et al., 2012: Figure 1</vt:lpstr>
      <vt:lpstr>Koya et al., 2012: Figure 2</vt:lpstr>
      <vt:lpstr>Koya et al., 2012: Figure 5</vt:lpstr>
      <vt:lpstr>Koya et al., 2012: Figure 4</vt:lpstr>
      <vt:lpstr>Koya et al., 2012: Figure 6</vt:lpstr>
      <vt:lpstr>Koya et al., 2012: Figure 7</vt:lpstr>
      <vt:lpstr>Lee et al., 2013: Figure 2</vt:lpstr>
      <vt:lpstr>Lee et al., 2013: Figure 7</vt:lpstr>
      <vt:lpstr>Keep in Mind</vt:lpstr>
      <vt:lpstr>Keep in Mind</vt:lpstr>
      <vt:lpstr>Ma et al., 2014: Figure 1</vt:lpstr>
      <vt:lpstr>Ma et al., 2014: Figure 1</vt:lpstr>
      <vt:lpstr>Ma et al., 2014: Figure 1 Continued</vt:lpstr>
      <vt:lpstr>Ma et al., 2014: Figure 2</vt:lpstr>
      <vt:lpstr>Ma et al., 2014: Figure 2 Continued</vt:lpstr>
      <vt:lpstr>Ma et al., 2014: Figure 2 Continued</vt:lpstr>
      <vt:lpstr>Ma et al., 2014: Figure 3</vt:lpstr>
      <vt:lpstr>Ma et al., 2014: Figure 4</vt:lpstr>
      <vt:lpstr>Ma et al., 2014: Figure 5</vt:lpstr>
      <vt:lpstr>Ma et al., 2014: Figure 5 Continued</vt:lpstr>
      <vt:lpstr>Ma et al., 2014: Figure 6</vt:lpstr>
      <vt:lpstr>Ma et al., 2014: Figure 7</vt:lpstr>
      <vt:lpstr>Ma et al., 2014: Figure 7 Continued</vt:lpstr>
      <vt:lpstr>Ma et al., 2014: Figure 8</vt:lpstr>
      <vt:lpstr>Ma et al., 2014: Figure 8</vt:lpstr>
      <vt:lpstr>Ma et al., 2014: Summary</vt:lpstr>
      <vt:lpstr>Ma et al., 2014: Supplemental Figure 4</vt:lpstr>
    </vt:vector>
  </TitlesOfParts>
  <Company>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Matthew Alan</dc:creator>
  <cp:lastModifiedBy>Cliff H Summers</cp:lastModifiedBy>
  <cp:revision>48</cp:revision>
  <dcterms:created xsi:type="dcterms:W3CDTF">2016-03-29T15:35:13Z</dcterms:created>
  <dcterms:modified xsi:type="dcterms:W3CDTF">2016-04-06T21:40:33Z</dcterms:modified>
</cp:coreProperties>
</file>